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3"/>
  </p:sldMasterIdLst>
  <p:notesMasterIdLst>
    <p:notesMasterId r:id="rId51"/>
  </p:notesMasterIdLst>
  <p:sldIdLst>
    <p:sldId id="609" r:id="rId4"/>
    <p:sldId id="660" r:id="rId5"/>
    <p:sldId id="727" r:id="rId6"/>
    <p:sldId id="679" r:id="rId7"/>
    <p:sldId id="692" r:id="rId8"/>
    <p:sldId id="764" r:id="rId9"/>
    <p:sldId id="661" r:id="rId10"/>
    <p:sldId id="313" r:id="rId11"/>
    <p:sldId id="669" r:id="rId12"/>
    <p:sldId id="681" r:id="rId13"/>
    <p:sldId id="258" r:id="rId14"/>
    <p:sldId id="683" r:id="rId15"/>
    <p:sldId id="263" r:id="rId16"/>
    <p:sldId id="264" r:id="rId17"/>
    <p:sldId id="774" r:id="rId18"/>
    <p:sldId id="748" r:id="rId19"/>
    <p:sldId id="747" r:id="rId20"/>
    <p:sldId id="689" r:id="rId21"/>
    <p:sldId id="284" r:id="rId22"/>
    <p:sldId id="703" r:id="rId23"/>
    <p:sldId id="693" r:id="rId24"/>
    <p:sldId id="785" r:id="rId25"/>
    <p:sldId id="765" r:id="rId26"/>
    <p:sldId id="711" r:id="rId27"/>
    <p:sldId id="256" r:id="rId28"/>
    <p:sldId id="257" r:id="rId29"/>
    <p:sldId id="737" r:id="rId30"/>
    <p:sldId id="736" r:id="rId31"/>
    <p:sldId id="728" r:id="rId32"/>
    <p:sldId id="770" r:id="rId33"/>
    <p:sldId id="276" r:id="rId34"/>
    <p:sldId id="734" r:id="rId35"/>
    <p:sldId id="775" r:id="rId36"/>
    <p:sldId id="308" r:id="rId37"/>
    <p:sldId id="777" r:id="rId38"/>
    <p:sldId id="781" r:id="rId39"/>
    <p:sldId id="776" r:id="rId40"/>
    <p:sldId id="783" r:id="rId41"/>
    <p:sldId id="782" r:id="rId42"/>
    <p:sldId id="778" r:id="rId43"/>
    <p:sldId id="779" r:id="rId44"/>
    <p:sldId id="780" r:id="rId45"/>
    <p:sldId id="259" r:id="rId46"/>
    <p:sldId id="260" r:id="rId47"/>
    <p:sldId id="784" r:id="rId48"/>
    <p:sldId id="786" r:id="rId49"/>
    <p:sldId id="303" r:id="rId50"/>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3" autoAdjust="0"/>
    <p:restoredTop sz="93632" autoAdjust="0"/>
  </p:normalViewPr>
  <p:slideViewPr>
    <p:cSldViewPr snapToGrid="0" showGuides="1">
      <p:cViewPr varScale="1">
        <p:scale>
          <a:sx n="93" d="100"/>
          <a:sy n="93" d="100"/>
        </p:scale>
        <p:origin x="234" y="84"/>
      </p:cViewPr>
      <p:guideLst>
        <p:guide orient="horz" pos="2205"/>
        <p:guide pos="3840"/>
      </p:guideLst>
    </p:cSldViewPr>
  </p:slideViewPr>
  <p:notesTextViewPr>
    <p:cViewPr>
      <p:scale>
        <a:sx n="1" d="1"/>
        <a:sy n="1" d="1"/>
      </p:scale>
      <p:origin x="0" y="0"/>
    </p:cViewPr>
  </p:notesTextViewPr>
  <p:sorterViewPr>
    <p:cViewPr>
      <p:scale>
        <a:sx n="100" d="100"/>
        <a:sy n="100" d="100"/>
      </p:scale>
      <p:origin x="0" y="-1182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B569AFD0-4095-4711-847F-FAF93A78C3D7}" type="datetimeFigureOut">
              <a:rPr kumimoji="1" lang="ja-JP" altLang="en-US" smtClean="0"/>
              <a:t>2023/5/19</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BBFA3A0-5FB0-4BA5-AD7C-77862BA626D3}" type="slidenum">
              <a:rPr kumimoji="1" lang="ja-JP" altLang="en-US" smtClean="0"/>
              <a:t>‹#›</a:t>
            </a:fld>
            <a:endParaRPr kumimoji="1" lang="ja-JP" altLang="en-US"/>
          </a:p>
        </p:txBody>
      </p:sp>
    </p:spTree>
    <p:extLst>
      <p:ext uri="{BB962C8B-B14F-4D97-AF65-F5344CB8AC3E}">
        <p14:creationId xmlns:p14="http://schemas.microsoft.com/office/powerpoint/2010/main" val="15165671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1</a:t>
            </a:fld>
            <a:endParaRPr kumimoji="1" lang="ja-JP" altLang="en-US"/>
          </a:p>
        </p:txBody>
      </p:sp>
    </p:spTree>
    <p:extLst>
      <p:ext uri="{BB962C8B-B14F-4D97-AF65-F5344CB8AC3E}">
        <p14:creationId xmlns:p14="http://schemas.microsoft.com/office/powerpoint/2010/main" val="388804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2014</a:t>
            </a:r>
            <a:r>
              <a:rPr lang="ja-JP" altLang="en-US" dirty="0"/>
              <a:t>年に</a:t>
            </a:r>
            <a:r>
              <a:rPr lang="en-US" altLang="ja-JP" dirty="0"/>
              <a:t>BP</a:t>
            </a:r>
            <a:r>
              <a:rPr lang="ja-JP" altLang="en-US" dirty="0"/>
              <a:t>が</a:t>
            </a:r>
            <a:r>
              <a:rPr lang="en-US" altLang="ja-JP" dirty="0"/>
              <a:t>5000 </a:t>
            </a:r>
            <a:r>
              <a:rPr lang="ja-JP" altLang="en-US" dirty="0"/>
              <a:t>トン</a:t>
            </a:r>
            <a:r>
              <a:rPr lang="en-US" altLang="ja-JP" dirty="0"/>
              <a:t>/</a:t>
            </a:r>
            <a:r>
              <a:rPr lang="ja-JP" altLang="en-US" dirty="0"/>
              <a:t>日という巨大なメタノールプラントを北米の太平洋側につくる計画を発表 した。これはシェールガス由来のメタンを改質して、合成ガスにして、メタノールをつくる。その巨大なメ タノールを中国の大連に運んで、大連には </a:t>
            </a:r>
            <a:r>
              <a:rPr lang="en-US" altLang="ja-JP" dirty="0"/>
              <a:t>100 </a:t>
            </a:r>
            <a:r>
              <a:rPr lang="ja-JP" altLang="en-US" dirty="0"/>
              <a:t>万トンクラスのエチレン、プロピレンをつくるという計画 を具体的に打ち出した。現在のエチレン、プロピレンよりも、ひょっとすると安いくらいの価格にできると 言っている。このように海外で安くメタノールをつくって、それを運んできて、日本のプロピレンの新し いコンビナートをつくるということもありうるのではないかと思われる。しかし、それだと、同じ工場で安く つくれる国はいくらでもある。オレフィンをつくる技術もデファクト化しているから、日本がそこで差異化 することはできなくなっている。そういうことをやるのなら、もうひと工夫、新しい技術でやらないといけ ない。合成ガス経由で物をつくることに関しては、全部似たり寄ったりなので、日本がやっても、世界の 中では太刀打ちできない時代になっている。 メタノールを原料としての化学品はありえる。中国では、メタノールを原料にしてパラキシレンをつく るプラントが動き始めた。メタノールなら海外でつくって日本に運ぶ。メタノールを持ってきて、日本で プロピレンからたとえばアクリル酸をつくるとか、そういう新しいコンビナートがあってもいいと思われる が、メタノールは日本にとっては黒船なのではないかと、少し危機感を持っている。今、世界中でメタノ ールの生産量は </a:t>
            </a:r>
            <a:r>
              <a:rPr lang="en-US" altLang="ja-JP" dirty="0"/>
              <a:t>6000 </a:t>
            </a:r>
            <a:r>
              <a:rPr lang="ja-JP" altLang="en-US" dirty="0"/>
              <a:t>万トンくらいだ。それが多分、数百万トンという形でマーケットに流れ出てくること が想定される。メタノールタンカーが津軽海峡（中央部は公海）を通る可能性がある。数十万トン</a:t>
            </a:r>
            <a:r>
              <a:rPr lang="en-US" altLang="ja-JP" dirty="0"/>
              <a:t>/</a:t>
            </a:r>
            <a:r>
              <a:rPr lang="ja-JP" altLang="en-US" dirty="0"/>
              <a:t>年と いうメタノールが太平洋から津軽海峡を通って中国に抜けると考えると、目の前を大量のメタノールが 通過する中で、日本は何もできずに指をくわえて見ているしかない状況が果たしてずっと続くのかどう か。それに対して、「このメタノール、うちにも分けてもらえませんか」となったときに、日本の化学産業 がそれをどう使いこなしていけるのかという視点がどうなるのか。日本の化学産業は恐らく「それは今の ところ考えてない」と言うかもしれないが。</a:t>
            </a:r>
            <a:endParaRPr kumimoji="1" lang="ja-JP" altLang="en-US" dirty="0"/>
          </a:p>
        </p:txBody>
      </p:sp>
      <p:sp>
        <p:nvSpPr>
          <p:cNvPr id="4" name="スライド番号プレースホルダー 3"/>
          <p:cNvSpPr>
            <a:spLocks noGrp="1"/>
          </p:cNvSpPr>
          <p:nvPr>
            <p:ph type="sldNum" sz="quarter" idx="5"/>
          </p:nvPr>
        </p:nvSpPr>
        <p:spPr/>
        <p:txBody>
          <a:bodyPr/>
          <a:lstStyle/>
          <a:p>
            <a:fld id="{CC2BD090-97E8-4238-8906-910C3F5F9FE5}" type="slidenum">
              <a:rPr kumimoji="1" lang="ja-JP" altLang="en-US" smtClean="0"/>
              <a:t>19</a:t>
            </a:fld>
            <a:endParaRPr kumimoji="1" lang="ja-JP" altLang="en-US"/>
          </a:p>
        </p:txBody>
      </p:sp>
    </p:spTree>
    <p:extLst>
      <p:ext uri="{BB962C8B-B14F-4D97-AF65-F5344CB8AC3E}">
        <p14:creationId xmlns:p14="http://schemas.microsoft.com/office/powerpoint/2010/main" val="2906211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BBFA3A0-5FB0-4BA5-AD7C-77862BA626D3}" type="slidenum">
              <a:rPr kumimoji="1" lang="ja-JP" altLang="en-US" smtClean="0"/>
              <a:t>29</a:t>
            </a:fld>
            <a:endParaRPr kumimoji="1" lang="ja-JP" altLang="en-US"/>
          </a:p>
        </p:txBody>
      </p:sp>
    </p:spTree>
    <p:extLst>
      <p:ext uri="{BB962C8B-B14F-4D97-AF65-F5344CB8AC3E}">
        <p14:creationId xmlns:p14="http://schemas.microsoft.com/office/powerpoint/2010/main" val="1832627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881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B464D-247B-D950-5FC2-3510F1E5D3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796978-BCB9-F80F-6374-5C053764B1E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CCD9B6-23F1-847B-AB59-FF07FDC3F336}"/>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013F59B6-5BE5-D6BB-3FB4-8B7C4873EE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90E09-E3C0-C529-6261-C79D165755F7}"/>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03392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784E71-9CCA-AF73-D88E-E31EC07B71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55BDB8C-3E7A-EB34-6DC2-98531A999B4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14727D-77AC-EE09-26E8-5EDF98D31DA4}"/>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69990F57-2E5E-3F95-687F-1269B98449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B37C2-B237-65DD-27E1-A439DC5ED7EB}"/>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060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BIZ UDP明朝 Medium"/>
                <a:cs typeface="BIZ UDP明朝 Medium"/>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21142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23839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4302-31CC-EB4A-FCB4-7841689B70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68E316-1A67-26E7-5E24-9D892EA22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455F174-3FD3-4D8E-AEBB-F7B79F8CF241}"/>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BBC8126D-5FAA-3CF5-75C3-85BBE26E9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033916-E7FE-484F-875E-D85D9BBBC6BF}"/>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090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C5A1A-0D00-A6A5-C743-68B0BD2202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1BC7AE-9E49-C1E8-8B6C-F5F6ACBA01B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6F0F1DE-B8D3-40B3-7026-5F7927E898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0684AC-F8A6-5356-88F7-25F9DA3E9817}"/>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6" name="フッター プレースホルダー 5">
            <a:extLst>
              <a:ext uri="{FF2B5EF4-FFF2-40B4-BE49-F238E27FC236}">
                <a16:creationId xmlns:a16="http://schemas.microsoft.com/office/drawing/2014/main" id="{88570B29-7A81-6E6E-F7B8-66F4D63E98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CD1A0F-6C33-FC6A-EF81-6165123EEC7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9286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E6C9D-9FDD-C41C-69BB-283AB1E57C1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E1AA495-E2E7-7E79-9964-5F9C69B81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7C9003E-7153-1442-3D96-AEF216F39F8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EF41F6-08AE-9D8E-7112-3A7475020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08FCA0-8BFA-6DB3-1548-058172F7A0D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7E25CD4-9A20-5EAE-8C8B-175406AD4AA8}"/>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8" name="フッター プレースホルダー 7">
            <a:extLst>
              <a:ext uri="{FF2B5EF4-FFF2-40B4-BE49-F238E27FC236}">
                <a16:creationId xmlns:a16="http://schemas.microsoft.com/office/drawing/2014/main" id="{6DBF6B8F-6560-060C-896B-615CC9CD6EB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41FCAA-6B0F-5BC1-FD17-4855205AF7A5}"/>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6658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E83D5-E06F-F063-959A-2DCBFF09194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D9BE2F-80FB-3020-B98B-D23BECA60433}"/>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4" name="フッター プレースホルダー 3">
            <a:extLst>
              <a:ext uri="{FF2B5EF4-FFF2-40B4-BE49-F238E27FC236}">
                <a16:creationId xmlns:a16="http://schemas.microsoft.com/office/drawing/2014/main" id="{ED31B88A-184C-0A25-94B0-FE73386B22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034E7E-5C27-EAD2-4744-9BA915B916D1}"/>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3885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91EE0CE-335C-F091-F812-36482A6FB686}"/>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3" name="フッター プレースホルダー 2">
            <a:extLst>
              <a:ext uri="{FF2B5EF4-FFF2-40B4-BE49-F238E27FC236}">
                <a16:creationId xmlns:a16="http://schemas.microsoft.com/office/drawing/2014/main" id="{AC309E98-0661-6725-C712-C66C4CBA069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947262-AB24-1680-108D-8B08012205E2}"/>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8016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B7CDC-12BA-7DEC-DE03-6C592D6529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16DB59-C510-460A-AF4B-F1C33974D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9A05CCC-D4CE-905F-6448-CD07145FF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5DBBBB-B4B7-CECE-1844-2D56C4C28594}"/>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6" name="フッター プレースホルダー 5">
            <a:extLst>
              <a:ext uri="{FF2B5EF4-FFF2-40B4-BE49-F238E27FC236}">
                <a16:creationId xmlns:a16="http://schemas.microsoft.com/office/drawing/2014/main" id="{37259441-E546-9BF7-C24E-32FE40F4A3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DBC1A-CC36-C64F-7654-792D6E841F9A}"/>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77919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44CE2-7353-16F2-7E53-419860B922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54C66A-E666-47D0-C0F6-412078589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65E3263-C416-A1D7-1A57-02C701B03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285A3F-3DC4-24C8-D092-A76622C674F1}"/>
              </a:ext>
            </a:extLst>
          </p:cNvPr>
          <p:cNvSpPr>
            <a:spLocks noGrp="1"/>
          </p:cNvSpPr>
          <p:nvPr>
            <p:ph type="dt" sz="half" idx="10"/>
          </p:nvPr>
        </p:nvSpPr>
        <p:spPr/>
        <p:txBody>
          <a:bodyPr/>
          <a:lstStyle/>
          <a:p>
            <a:fld id="{62A71DBD-C479-46DF-94A7-351AF4E58B53}" type="datetimeFigureOut">
              <a:rPr kumimoji="1" lang="ja-JP" altLang="en-US" smtClean="0"/>
              <a:t>2023/5/19</a:t>
            </a:fld>
            <a:endParaRPr kumimoji="1" lang="ja-JP" altLang="en-US"/>
          </a:p>
        </p:txBody>
      </p:sp>
      <p:sp>
        <p:nvSpPr>
          <p:cNvPr id="6" name="フッター プレースホルダー 5">
            <a:extLst>
              <a:ext uri="{FF2B5EF4-FFF2-40B4-BE49-F238E27FC236}">
                <a16:creationId xmlns:a16="http://schemas.microsoft.com/office/drawing/2014/main" id="{601915A2-86F0-7F3B-430F-FD287C7B4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66347D-B794-4DFA-E81E-6272F164E0F6}"/>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359809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49036E6-77C6-5561-E562-53CA180F4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E798A-771D-841D-DEAA-50C373B40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6F9164-60E8-E065-6882-6CEBB404D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71DBD-C479-46DF-94A7-351AF4E58B53}" type="datetimeFigureOut">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907C77A6-2E74-1D65-44C1-D5F735603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41502E-B571-D774-C172-9BD8B1799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275938044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8"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hyperlink" Target="https://en.wikipedia.org/wiki/Ano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pnas.org/content/118/8/e2023233118"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power.mhi.com/jp/news/20210618.html"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nature.com/articles/nature2547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jpg"/><Relationship Id="rId7" Type="http://schemas.openxmlformats.org/officeDocument/2006/relationships/image" Target="../media/image50.jpeg"/><Relationship Id="rId2" Type="http://schemas.openxmlformats.org/officeDocument/2006/relationships/image" Target="../media/image46.jpe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g"/></Relationships>
</file>

<file path=ppt/slides/_rels/slide33.xml.rels><?xml version="1.0" encoding="UTF-8" standalone="yes"?>
<Relationships xmlns="http://schemas.openxmlformats.org/package/2006/relationships"><Relationship Id="rId2" Type="http://schemas.openxmlformats.org/officeDocument/2006/relationships/hyperlink" Target="https://www.natureasia.com/ja-jp/research/highlight/9558"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hyperlink" Target="https://www.bmw.com/ja/innovation/upcycling-ideas-for-sustainable-products.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bmw.com/ja/innovation/upcycling-ideas-for-sustainable-products.html" TargetMode="External"/><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patentimages.storage.googleapis.com/64/48/cb/c7e9a6841e0a2a/JP2018511554A.pdf" TargetMode="External"/><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mixi.jp/view_diary.pl?id=1951869819&amp;owner_id=33738144"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83.jpg"/><Relationship Id="rId13" Type="http://schemas.openxmlformats.org/officeDocument/2006/relationships/image" Target="../media/image88.png"/><Relationship Id="rId3" Type="http://schemas.openxmlformats.org/officeDocument/2006/relationships/image" Target="../media/image78.jp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7.jpg"/><Relationship Id="rId16" Type="http://schemas.openxmlformats.org/officeDocument/2006/relationships/image" Target="../media/image91.png"/><Relationship Id="rId1" Type="http://schemas.openxmlformats.org/officeDocument/2006/relationships/slideLayout" Target="../slideLayouts/slideLayout12.xml"/><Relationship Id="rId6" Type="http://schemas.openxmlformats.org/officeDocument/2006/relationships/image" Target="../media/image81.jp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jpg"/><Relationship Id="rId9" Type="http://schemas.openxmlformats.org/officeDocument/2006/relationships/image" Target="../media/image84.png"/><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funsizephysics.com/carbon-onions/"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33C16B4-088B-43B4-9672-546E7731B775}"/>
              </a:ext>
            </a:extLst>
          </p:cNvPr>
          <p:cNvPicPr/>
          <p:nvPr/>
        </p:nvPicPr>
        <p:blipFill>
          <a:blip r:embed="rId3" cstate="print"/>
          <a:stretch>
            <a:fillRect/>
          </a:stretch>
        </p:blipFill>
        <p:spPr>
          <a:xfrm>
            <a:off x="0" y="1"/>
            <a:ext cx="12191998" cy="6857999"/>
          </a:xfrm>
          <a:prstGeom prst="rect">
            <a:avLst/>
          </a:prstGeom>
        </p:spPr>
      </p:pic>
      <p:sp>
        <p:nvSpPr>
          <p:cNvPr id="3" name="テキスト ボックス 2"/>
          <p:cNvSpPr txBox="1"/>
          <p:nvPr/>
        </p:nvSpPr>
        <p:spPr>
          <a:xfrm>
            <a:off x="0" y="1961736"/>
            <a:ext cx="12191997" cy="1862048"/>
          </a:xfrm>
          <a:prstGeom prst="rect">
            <a:avLst/>
          </a:prstGeom>
          <a:noFill/>
        </p:spPr>
        <p:txBody>
          <a:bodyPr wrap="square" rtlCol="0">
            <a:spAutoFit/>
          </a:bodyPr>
          <a:lstStyle/>
          <a:p>
            <a:pPr algn="ctr"/>
            <a:r>
              <a:rPr lang="ja-JP" altLang="en-US" sz="11500" b="1" dirty="0">
                <a:solidFill>
                  <a:srgbClr val="C00000"/>
                </a:solidFill>
                <a:latin typeface="BIZ UDP明朝 Medium" panose="02020500000000000000" pitchFamily="18" charset="-128"/>
                <a:ea typeface="BIZ UDP明朝 Medium" panose="02020500000000000000" pitchFamily="18" charset="-128"/>
              </a:rPr>
              <a:t>アップサイクル</a:t>
            </a:r>
            <a:r>
              <a:rPr lang="ja-JP" altLang="en-US" sz="11500" dirty="0">
                <a:latin typeface="Yet R" panose="02030504000101010101" pitchFamily="18" charset="-127"/>
                <a:ea typeface="Yet R" panose="02030504000101010101" pitchFamily="18" charset="-127"/>
              </a:rPr>
              <a:t>技術</a:t>
            </a:r>
            <a:endParaRPr kumimoji="1" lang="en-US" altLang="ja-JP" sz="4400" dirty="0">
              <a:latin typeface="Yet R" panose="02030504000101010101" pitchFamily="18" charset="-127"/>
              <a:ea typeface="Yet R" panose="02030504000101010101" pitchFamily="18" charset="-127"/>
            </a:endParaRPr>
          </a:p>
        </p:txBody>
      </p:sp>
      <p:pic>
        <p:nvPicPr>
          <p:cNvPr id="6" name="図 5">
            <a:extLst>
              <a:ext uri="{FF2B5EF4-FFF2-40B4-BE49-F238E27FC236}">
                <a16:creationId xmlns:a16="http://schemas.microsoft.com/office/drawing/2014/main" id="{E5D6BA50-C1EB-4648-8696-EF34C60D9D00}"/>
              </a:ext>
            </a:extLst>
          </p:cNvPr>
          <p:cNvPicPr>
            <a:picLocks noChangeAspect="1"/>
          </p:cNvPicPr>
          <p:nvPr/>
        </p:nvPicPr>
        <p:blipFill>
          <a:blip r:embed="rId4"/>
          <a:stretch>
            <a:fillRect/>
          </a:stretch>
        </p:blipFill>
        <p:spPr>
          <a:xfrm>
            <a:off x="5090161" y="3444379"/>
            <a:ext cx="467360" cy="507305"/>
          </a:xfrm>
          <a:prstGeom prst="rect">
            <a:avLst/>
          </a:prstGeom>
        </p:spPr>
      </p:pic>
      <p:sp>
        <p:nvSpPr>
          <p:cNvPr id="2" name="テキスト ボックス 1">
            <a:extLst>
              <a:ext uri="{FF2B5EF4-FFF2-40B4-BE49-F238E27FC236}">
                <a16:creationId xmlns:a16="http://schemas.microsoft.com/office/drawing/2014/main" id="{26B651A8-37E2-4070-BFA1-0FC0878C0F3B}"/>
              </a:ext>
            </a:extLst>
          </p:cNvPr>
          <p:cNvSpPr txBox="1"/>
          <p:nvPr/>
        </p:nvSpPr>
        <p:spPr>
          <a:xfrm>
            <a:off x="0" y="4074849"/>
            <a:ext cx="12091386" cy="830997"/>
          </a:xfrm>
          <a:prstGeom prst="rect">
            <a:avLst/>
          </a:prstGeom>
          <a:noFill/>
        </p:spPr>
        <p:txBody>
          <a:bodyPr wrap="square" rtlCol="0">
            <a:spAutoFit/>
          </a:bodyPr>
          <a:lstStyle/>
          <a:p>
            <a:pPr algn="ctr"/>
            <a:r>
              <a:rPr kumimoji="1" lang="ja-JP" altLang="en-US" sz="4800" b="1" dirty="0">
                <a:solidFill>
                  <a:srgbClr val="002060"/>
                </a:solidFill>
                <a:latin typeface="BIZ UDPゴシック" panose="020B0400000000000000" pitchFamily="50" charset="-128"/>
                <a:ea typeface="BIZ UDPゴシック" panose="020B0400000000000000" pitchFamily="50" charset="-128"/>
              </a:rPr>
              <a:t>技術フォーサイトレポート解説＋</a:t>
            </a:r>
          </a:p>
        </p:txBody>
      </p:sp>
    </p:spTree>
    <p:extLst>
      <p:ext uri="{BB962C8B-B14F-4D97-AF65-F5344CB8AC3E}">
        <p14:creationId xmlns:p14="http://schemas.microsoft.com/office/powerpoint/2010/main" val="1376931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9D8D52A-B233-40E4-826C-38820D758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49" y="2688012"/>
            <a:ext cx="7893014" cy="3884843"/>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78C9B74A-9E38-4518-83C6-8A8B78F8F727}"/>
              </a:ext>
            </a:extLst>
          </p:cNvPr>
          <p:cNvSpPr txBox="1"/>
          <p:nvPr/>
        </p:nvSpPr>
        <p:spPr>
          <a:xfrm>
            <a:off x="326571" y="749020"/>
            <a:ext cx="11767458" cy="1938992"/>
          </a:xfrm>
          <a:prstGeom prst="rect">
            <a:avLst/>
          </a:prstGeom>
          <a:noFill/>
        </p:spPr>
        <p:txBody>
          <a:bodyPr wrap="square">
            <a:spAutoFit/>
          </a:bodyPr>
          <a:lstStyle/>
          <a:p>
            <a:r>
              <a:rPr lang="ja-JP" altLang="en-US" sz="2400" b="0" i="0" dirty="0">
                <a:effectLst/>
                <a:latin typeface="UD Digi Kyokasho NK-B" panose="02020700000000000000" pitchFamily="18" charset="-128"/>
                <a:ea typeface="UD Digi Kyokasho NK-B" panose="02020700000000000000" pitchFamily="18" charset="-128"/>
              </a:rPr>
              <a:t>グラフェンは、炭素原子が六角形に結合したハニカム構造の</a:t>
            </a:r>
            <a:r>
              <a:rPr lang="en-US" altLang="ja-JP" sz="2400" b="0" i="0" dirty="0">
                <a:effectLst/>
                <a:latin typeface="UD Digi Kyokasho NK-B" panose="02020700000000000000" pitchFamily="18" charset="-128"/>
                <a:ea typeface="UD Digi Kyokasho NK-B" panose="02020700000000000000" pitchFamily="18" charset="-128"/>
              </a:rPr>
              <a:t>2</a:t>
            </a:r>
            <a:r>
              <a:rPr lang="ja-JP" altLang="en-US" sz="2400" b="0" i="0" dirty="0">
                <a:effectLst/>
                <a:latin typeface="UD Digi Kyokasho NK-B" panose="02020700000000000000" pitchFamily="18" charset="-128"/>
                <a:ea typeface="UD Digi Kyokasho NK-B" panose="02020700000000000000" pitchFamily="18" charset="-128"/>
              </a:rPr>
              <a:t>次元シート状物質で厚みは炭素原子一個分（約</a:t>
            </a:r>
            <a:r>
              <a:rPr lang="en-US" altLang="ja-JP" sz="2400" b="0" i="0" dirty="0">
                <a:effectLst/>
                <a:latin typeface="UD Digi Kyokasho NK-B" panose="02020700000000000000" pitchFamily="18" charset="-128"/>
                <a:ea typeface="UD Digi Kyokasho NK-B" panose="02020700000000000000" pitchFamily="18" charset="-128"/>
              </a:rPr>
              <a:t>0.3</a:t>
            </a:r>
            <a:r>
              <a:rPr lang="ja-JP" altLang="en-US" sz="2400" b="0" i="0" dirty="0">
                <a:effectLst/>
                <a:latin typeface="UD Digi Kyokasho NK-B" panose="02020700000000000000" pitchFamily="18" charset="-128"/>
                <a:ea typeface="UD Digi Kyokasho NK-B" panose="02020700000000000000" pitchFamily="18" charset="-128"/>
              </a:rPr>
              <a:t>ナノメートル）で、グラフェンが多層に重なったものがグラファイト（黒鉛）。</a:t>
            </a:r>
            <a:br>
              <a:rPr lang="ja-JP" altLang="en-US" sz="2400" dirty="0">
                <a:latin typeface="UD Digi Kyokasho NK-B" panose="02020700000000000000" pitchFamily="18" charset="-128"/>
                <a:ea typeface="UD Digi Kyokasho NK-B" panose="02020700000000000000" pitchFamily="18" charset="-128"/>
              </a:rPr>
            </a:br>
            <a:r>
              <a:rPr lang="ja-JP" altLang="en-US" sz="2400" b="0" i="0" dirty="0">
                <a:effectLst/>
                <a:latin typeface="UD Digi Kyokasho NK-B" panose="02020700000000000000" pitchFamily="18" charset="-128"/>
                <a:ea typeface="UD Digi Kyokasho NK-B" panose="02020700000000000000" pitchFamily="18" charset="-128"/>
              </a:rPr>
              <a:t>鉛筆の芯にも含まれているグラファイト（黒鉛）をセロハンテープで薄く剥がしてグラフェンを分離したという話は有名。</a:t>
            </a:r>
            <a:endParaRPr lang="ja-JP" altLang="en-US" sz="2400" dirty="0">
              <a:latin typeface="UD Digi Kyokasho NK-B" panose="02020700000000000000" pitchFamily="18" charset="-128"/>
              <a:ea typeface="UD Digi Kyokasho NK-B" panose="02020700000000000000" pitchFamily="18" charset="-128"/>
            </a:endParaRPr>
          </a:p>
        </p:txBody>
      </p:sp>
      <p:pic>
        <p:nvPicPr>
          <p:cNvPr id="3" name="Picture 4" descr="黒鉛 に対する画像結果">
            <a:extLst>
              <a:ext uri="{FF2B5EF4-FFF2-40B4-BE49-F238E27FC236}">
                <a16:creationId xmlns:a16="http://schemas.microsoft.com/office/drawing/2014/main" id="{4C43F269-E164-4F49-8E2E-A1D9150D1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788" y="2479365"/>
            <a:ext cx="3944497" cy="2629664"/>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00C78FF5-0434-4A90-8FCB-0A7DA6AEF20C}"/>
              </a:ext>
            </a:extLst>
          </p:cNvPr>
          <p:cNvSpPr txBox="1"/>
          <p:nvPr/>
        </p:nvSpPr>
        <p:spPr>
          <a:xfrm>
            <a:off x="8479970" y="5232033"/>
            <a:ext cx="3374571" cy="830997"/>
          </a:xfrm>
          <a:prstGeom prst="rect">
            <a:avLst/>
          </a:prstGeom>
          <a:noFill/>
        </p:spPr>
        <p:txBody>
          <a:bodyPr wrap="square">
            <a:spAutoFit/>
          </a:bodyPr>
          <a:lstStyle/>
          <a:p>
            <a:pPr algn="ctr"/>
            <a:r>
              <a:rPr lang="ja-JP" altLang="en-US" sz="2400" b="0" i="0" dirty="0">
                <a:solidFill>
                  <a:srgbClr val="444444"/>
                </a:solidFill>
                <a:effectLst/>
                <a:latin typeface="UD Digi Kyokasho NK-B" panose="02020700000000000000" pitchFamily="18" charset="-128"/>
                <a:ea typeface="UD Digi Kyokasho NK-B" panose="02020700000000000000" pitchFamily="18" charset="-128"/>
              </a:rPr>
              <a:t>グラファイト（黒鉛）は、</a:t>
            </a:r>
            <a:endParaRPr lang="en-US" altLang="ja-JP" sz="2400" b="0" i="0" dirty="0">
              <a:solidFill>
                <a:srgbClr val="444444"/>
              </a:solidFill>
              <a:effectLst/>
              <a:latin typeface="UD Digi Kyokasho NK-B" panose="02020700000000000000" pitchFamily="18" charset="-128"/>
              <a:ea typeface="UD Digi Kyokasho NK-B" panose="02020700000000000000" pitchFamily="18" charset="-128"/>
            </a:endParaRPr>
          </a:p>
          <a:p>
            <a:pPr algn="ctr"/>
            <a:r>
              <a:rPr lang="ja-JP" altLang="en-US" sz="2400" b="0" i="0" dirty="0">
                <a:solidFill>
                  <a:srgbClr val="444444"/>
                </a:solidFill>
                <a:effectLst/>
                <a:latin typeface="UD Digi Kyokasho NK-B" panose="02020700000000000000" pitchFamily="18" charset="-128"/>
                <a:ea typeface="UD Digi Kyokasho NK-B" panose="02020700000000000000" pitchFamily="18" charset="-128"/>
              </a:rPr>
              <a:t>鉛筆の芯にも含まれる。</a:t>
            </a:r>
            <a:endParaRPr lang="ja-JP" altLang="en-US" sz="2400" dirty="0">
              <a:latin typeface="UD Digi Kyokasho NK-B" panose="02020700000000000000" pitchFamily="18" charset="-128"/>
              <a:ea typeface="UD Digi Kyokasho NK-B" panose="02020700000000000000" pitchFamily="18" charset="-128"/>
            </a:endParaRPr>
          </a:p>
        </p:txBody>
      </p:sp>
      <p:sp>
        <p:nvSpPr>
          <p:cNvPr id="4" name="テキスト ボックス 3">
            <a:extLst>
              <a:ext uri="{FF2B5EF4-FFF2-40B4-BE49-F238E27FC236}">
                <a16:creationId xmlns:a16="http://schemas.microsoft.com/office/drawing/2014/main" id="{5831C776-E356-4EF9-8052-8106D2F9864D}"/>
              </a:ext>
            </a:extLst>
          </p:cNvPr>
          <p:cNvSpPr txBox="1"/>
          <p:nvPr/>
        </p:nvSpPr>
        <p:spPr>
          <a:xfrm>
            <a:off x="2389414" y="102743"/>
            <a:ext cx="7413171" cy="584775"/>
          </a:xfrm>
          <a:prstGeom prst="rect">
            <a:avLst/>
          </a:prstGeom>
          <a:noFill/>
        </p:spPr>
        <p:txBody>
          <a:bodyPr wrap="square" rtlCol="0">
            <a:spAutoFit/>
          </a:bodyPr>
          <a:lstStyle/>
          <a:p>
            <a:pPr algn="ctr"/>
            <a:r>
              <a:rPr kumimoji="1" lang="ja-JP" altLang="en-US" sz="3200" dirty="0">
                <a:latin typeface="UD Digi Kyokasho NK-B" panose="02020700000000000000" pitchFamily="18" charset="-128"/>
                <a:ea typeface="UD Digi Kyokasho NK-B" panose="02020700000000000000" pitchFamily="18" charset="-128"/>
              </a:rPr>
              <a:t>グラフェン（</a:t>
            </a:r>
            <a:r>
              <a:rPr kumimoji="1" lang="en-US" altLang="ja-JP" sz="3200" dirty="0">
                <a:latin typeface="UD Digi Kyokasho NK-B" panose="02020700000000000000" pitchFamily="18" charset="-128"/>
                <a:ea typeface="UD Digi Kyokasho NK-B" panose="02020700000000000000" pitchFamily="18" charset="-128"/>
              </a:rPr>
              <a:t>Graphene</a:t>
            </a:r>
            <a:r>
              <a:rPr kumimoji="1" lang="ja-JP" altLang="en-US" sz="3200" dirty="0">
                <a:latin typeface="UD Digi Kyokasho NK-B" panose="02020700000000000000" pitchFamily="18" charset="-128"/>
                <a:ea typeface="UD Digi Kyokasho NK-B" panose="02020700000000000000" pitchFamily="18" charset="-128"/>
              </a:rPr>
              <a:t>）</a:t>
            </a:r>
          </a:p>
        </p:txBody>
      </p:sp>
    </p:spTree>
    <p:extLst>
      <p:ext uri="{BB962C8B-B14F-4D97-AF65-F5344CB8AC3E}">
        <p14:creationId xmlns:p14="http://schemas.microsoft.com/office/powerpoint/2010/main" val="1309633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FC8A820-D0B2-40C5-92D0-DD53112FE143}"/>
              </a:ext>
            </a:extLst>
          </p:cNvPr>
          <p:cNvSpPr txBox="1"/>
          <p:nvPr/>
        </p:nvSpPr>
        <p:spPr>
          <a:xfrm>
            <a:off x="239486" y="505122"/>
            <a:ext cx="12039599" cy="5847755"/>
          </a:xfrm>
          <a:prstGeom prst="rect">
            <a:avLst/>
          </a:prstGeom>
          <a:noFill/>
        </p:spPr>
        <p:txBody>
          <a:bodyPr wrap="square">
            <a:spAutoFit/>
          </a:bodyPr>
          <a:lstStyle/>
          <a:p>
            <a:pPr algn="ctr"/>
            <a:r>
              <a:rPr lang="ja-JP" altLang="en-US" sz="3600" b="1" dirty="0">
                <a:latin typeface="BIZ UDゴシック" panose="020B0400000000000000" pitchFamily="49" charset="-128"/>
                <a:ea typeface="BIZ UDゴシック" panose="020B0400000000000000" pitchFamily="49" charset="-128"/>
              </a:rPr>
              <a:t>グラフェンの物性</a:t>
            </a:r>
            <a:endParaRPr lang="en-US" altLang="ja-JP" sz="3600" b="1" dirty="0">
              <a:latin typeface="BIZ UDゴシック" panose="020B0400000000000000" pitchFamily="49" charset="-128"/>
              <a:ea typeface="BIZ UDゴシック" panose="020B0400000000000000" pitchFamily="49" charset="-128"/>
            </a:endParaRPr>
          </a:p>
          <a:p>
            <a:r>
              <a:rPr lang="ja-JP" altLang="en-US" sz="2600" dirty="0">
                <a:latin typeface="BIZ UDゴシック" panose="020B0400000000000000" pitchFamily="49" charset="-128"/>
                <a:ea typeface="BIZ UDゴシック" panose="020B0400000000000000" pitchFamily="49" charset="-128"/>
              </a:rPr>
              <a:t>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想像しうる最も薄い物質</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0.3nm</a:t>
            </a:r>
            <a:r>
              <a:rPr lang="ja-JP" altLang="en-US" sz="2600" dirty="0">
                <a:latin typeface="BIZ UDゴシック" panose="020B0400000000000000" pitchFamily="49" charset="-128"/>
                <a:ea typeface="BIZ UDゴシック" panose="020B0400000000000000" pitchFamily="49" charset="-128"/>
              </a:rPr>
              <a:t>）</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質量あたり最も広い表面積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3,000 m 2/g</a:t>
            </a:r>
            <a:r>
              <a:rPr lang="ja-JP" altLang="en-US" sz="2600" dirty="0">
                <a:latin typeface="BIZ UDゴシック" panose="020B0400000000000000" pitchFamily="49" charset="-128"/>
                <a:ea typeface="BIZ UDゴシック" panose="020B0400000000000000" pitchFamily="49" charset="-128"/>
              </a:rPr>
              <a:t>）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測定された中で最も強靱な物質</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（破壊強度 </a:t>
            </a:r>
            <a:r>
              <a:rPr lang="en-US" altLang="ja-JP" sz="2600" dirty="0">
                <a:latin typeface="BIZ UDゴシック" panose="020B0400000000000000" pitchFamily="49" charset="-128"/>
                <a:ea typeface="BIZ UDゴシック" panose="020B0400000000000000" pitchFamily="49" charset="-128"/>
              </a:rPr>
              <a:t>130 G</a:t>
            </a:r>
            <a:r>
              <a:rPr lang="ja-JP" altLang="en-US" sz="2600" dirty="0">
                <a:latin typeface="BIZ UDゴシック" panose="020B0400000000000000" pitchFamily="49" charset="-128"/>
                <a:ea typeface="BIZ UDゴシック" panose="020B0400000000000000" pitchFamily="49" charset="-128"/>
              </a:rPr>
              <a:t>Ｐ</a:t>
            </a:r>
            <a:r>
              <a:rPr lang="en-US" altLang="ja-JP" sz="2600" dirty="0">
                <a:latin typeface="BIZ UDゴシック" panose="020B0400000000000000" pitchFamily="49" charset="-128"/>
                <a:ea typeface="BIZ UDゴシック" panose="020B0400000000000000" pitchFamily="49" charset="-128"/>
              </a:rPr>
              <a:t>a</a:t>
            </a:r>
            <a:r>
              <a:rPr lang="ja-JP" altLang="en-US" sz="2600" dirty="0">
                <a:latin typeface="BIZ UDゴシック" panose="020B0400000000000000" pitchFamily="49" charset="-128"/>
                <a:ea typeface="BIZ UDゴシック" panose="020B0400000000000000" pitchFamily="49" charset="-128"/>
              </a:rPr>
              <a:t>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知られている中で最も堅い物質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（ダイアモンド以上）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最も伸長</a:t>
            </a:r>
            <a:r>
              <a:rPr lang="en-US" altLang="ja-JP" sz="2600" dirty="0">
                <a:solidFill>
                  <a:srgbClr val="C00000"/>
                </a:solidFill>
                <a:latin typeface="UD Digi Kyokasho NK-B" panose="02020700000000000000" pitchFamily="18" charset="-128"/>
                <a:ea typeface="UD Digi Kyokasho NK-B" panose="02020700000000000000" pitchFamily="18" charset="-128"/>
              </a:rPr>
              <a:t>/</a:t>
            </a:r>
            <a:r>
              <a:rPr lang="ja-JP" altLang="en-US" sz="2600" dirty="0">
                <a:solidFill>
                  <a:srgbClr val="C00000"/>
                </a:solidFill>
                <a:latin typeface="UD Digi Kyokasho NK-B" panose="02020700000000000000" pitchFamily="18" charset="-128"/>
                <a:ea typeface="UD Digi Kyokasho NK-B" panose="02020700000000000000" pitchFamily="18" charset="-128"/>
              </a:rPr>
              <a:t>折り曲げできる結晶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（ヤング率 </a:t>
            </a:r>
            <a:r>
              <a:rPr lang="en-US" altLang="ja-JP" sz="2600" dirty="0">
                <a:latin typeface="BIZ UDゴシック" panose="020B0400000000000000" pitchFamily="49" charset="-128"/>
                <a:ea typeface="BIZ UDゴシック" panose="020B0400000000000000" pitchFamily="49" charset="-128"/>
              </a:rPr>
              <a:t>1000 </a:t>
            </a:r>
            <a:r>
              <a:rPr lang="en-US" altLang="ja-JP" sz="2600" dirty="0" err="1">
                <a:latin typeface="BIZ UDゴシック" panose="020B0400000000000000" pitchFamily="49" charset="-128"/>
                <a:ea typeface="BIZ UDゴシック" panose="020B0400000000000000" pitchFamily="49" charset="-128"/>
              </a:rPr>
              <a:t>GPa</a:t>
            </a:r>
            <a:r>
              <a:rPr lang="ja-JP" altLang="en-US" sz="2600" dirty="0">
                <a:latin typeface="BIZ UDゴシック" panose="020B0400000000000000" pitchFamily="49" charset="-128"/>
                <a:ea typeface="BIZ UDゴシック" panose="020B0400000000000000" pitchFamily="49" charset="-128"/>
              </a:rPr>
              <a:t>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熱伝導度の最高記録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3,000 W/</a:t>
            </a:r>
            <a:r>
              <a:rPr lang="en-US" altLang="ja-JP" sz="2600" dirty="0" err="1">
                <a:latin typeface="BIZ UDゴシック" panose="020B0400000000000000" pitchFamily="49" charset="-128"/>
                <a:ea typeface="BIZ UDゴシック" panose="020B0400000000000000" pitchFamily="49" charset="-128"/>
              </a:rPr>
              <a:t>mK</a:t>
            </a:r>
            <a:r>
              <a:rPr lang="ja-JP" altLang="en-US" sz="2600" dirty="0">
                <a:latin typeface="BIZ UDゴシック" panose="020B0400000000000000" pitchFamily="49" charset="-128"/>
                <a:ea typeface="BIZ UDゴシック" panose="020B0400000000000000" pitchFamily="49" charset="-128"/>
              </a:rPr>
              <a:t>　ダイヤモンド以上）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室温で最高の電流密度 </a:t>
            </a:r>
            <a:r>
              <a:rPr lang="en-US" altLang="ja-JP" sz="2600" dirty="0">
                <a:solidFill>
                  <a:srgbClr val="C00000"/>
                </a:solidFill>
                <a:latin typeface="UD Digi Kyokasho NK-B" panose="02020700000000000000" pitchFamily="18" charset="-128"/>
                <a:ea typeface="UD Digi Kyokasho NK-B" panose="02020700000000000000" pitchFamily="18" charset="-128"/>
              </a:rPr>
              <a:t>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（銅（</a:t>
            </a:r>
            <a:r>
              <a:rPr lang="en-US" altLang="ja-JP" sz="2600" dirty="0">
                <a:latin typeface="BIZ UDゴシック" panose="020B0400000000000000" pitchFamily="49" charset="-128"/>
                <a:ea typeface="BIZ UDゴシック" panose="020B0400000000000000" pitchFamily="49" charset="-128"/>
              </a:rPr>
              <a:t>10 6A/cm 2</a:t>
            </a:r>
            <a:r>
              <a:rPr lang="ja-JP" altLang="en-US" sz="2600" dirty="0">
                <a:latin typeface="BIZ UDゴシック" panose="020B0400000000000000" pitchFamily="49" charset="-128"/>
                <a:ea typeface="BIZ UDゴシック" panose="020B0400000000000000" pitchFamily="49" charset="-128"/>
              </a:rPr>
              <a:t>）の</a:t>
            </a:r>
            <a:r>
              <a:rPr lang="en-US" altLang="ja-JP" sz="2600" dirty="0">
                <a:latin typeface="BIZ UDゴシック" panose="020B0400000000000000" pitchFamily="49" charset="-128"/>
                <a:ea typeface="BIZ UDゴシック" panose="020B0400000000000000" pitchFamily="49" charset="-128"/>
              </a:rPr>
              <a:t>1000</a:t>
            </a:r>
            <a:r>
              <a:rPr lang="ja-JP" altLang="en-US" sz="2600" dirty="0">
                <a:latin typeface="BIZ UDゴシック" panose="020B0400000000000000" pitchFamily="49" charset="-128"/>
                <a:ea typeface="BIZ UDゴシック" panose="020B0400000000000000" pitchFamily="49" charset="-128"/>
              </a:rPr>
              <a:t>倍以上）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完全な物質不透過性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（高圧の</a:t>
            </a:r>
            <a:r>
              <a:rPr lang="en-US" altLang="ja-JP" sz="2600" dirty="0">
                <a:latin typeface="BIZ UDゴシック" panose="020B0400000000000000" pitchFamily="49" charset="-128"/>
                <a:ea typeface="BIZ UDゴシック" panose="020B0400000000000000" pitchFamily="49" charset="-128"/>
              </a:rPr>
              <a:t>He</a:t>
            </a:r>
            <a:r>
              <a:rPr lang="ja-JP" altLang="en-US" sz="2600" dirty="0">
                <a:latin typeface="BIZ UDゴシック" panose="020B0400000000000000" pitchFamily="49" charset="-128"/>
                <a:ea typeface="BIZ UDゴシック" panose="020B0400000000000000" pitchFamily="49" charset="-128"/>
              </a:rPr>
              <a:t>気体をブロック）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solidFill>
                  <a:srgbClr val="C00000"/>
                </a:solidFill>
                <a:latin typeface="UD Digi Kyokasho NK-B" panose="02020700000000000000" pitchFamily="18" charset="-128"/>
                <a:ea typeface="UD Digi Kyokasho NK-B" panose="02020700000000000000" pitchFamily="18" charset="-128"/>
              </a:rPr>
              <a:t>最も高い電荷移動度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Si</a:t>
            </a:r>
            <a:r>
              <a:rPr lang="ja-JP" altLang="en-US" sz="2600" dirty="0">
                <a:latin typeface="BIZ UDゴシック" panose="020B0400000000000000" pitchFamily="49" charset="-128"/>
                <a:ea typeface="BIZ UDゴシック" panose="020B0400000000000000" pitchFamily="49" charset="-128"/>
              </a:rPr>
              <a:t>の</a:t>
            </a:r>
            <a:r>
              <a:rPr lang="en-US" altLang="ja-JP" sz="2600" dirty="0">
                <a:latin typeface="BIZ UDゴシック" panose="020B0400000000000000" pitchFamily="49" charset="-128"/>
                <a:ea typeface="BIZ UDゴシック" panose="020B0400000000000000" pitchFamily="49" charset="-128"/>
              </a:rPr>
              <a:t>100</a:t>
            </a:r>
            <a:r>
              <a:rPr lang="ja-JP" altLang="en-US" sz="2600" dirty="0">
                <a:latin typeface="BIZ UDゴシック" panose="020B0400000000000000" pitchFamily="49" charset="-128"/>
                <a:ea typeface="BIZ UDゴシック" panose="020B0400000000000000" pitchFamily="49" charset="-128"/>
              </a:rPr>
              <a:t>倍以上）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伝導電子ゼロの極限でも電気伝導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最も軽いキャリア </a:t>
            </a:r>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a:t>
            </a:r>
            <a:r>
              <a:rPr lang="en-US" altLang="ja-JP" sz="2600" dirty="0">
                <a:latin typeface="BIZ UDゴシック" panose="020B0400000000000000" pitchFamily="49" charset="-128"/>
                <a:ea typeface="BIZ UDゴシック" panose="020B0400000000000000" pitchFamily="49" charset="-128"/>
              </a:rPr>
              <a:t>Dirac fermion</a:t>
            </a:r>
            <a:r>
              <a:rPr lang="ja-JP" altLang="en-US" sz="2600" dirty="0">
                <a:latin typeface="BIZ UDゴシック" panose="020B0400000000000000" pitchFamily="49" charset="-128"/>
                <a:ea typeface="BIZ UDゴシック" panose="020B0400000000000000" pitchFamily="49" charset="-128"/>
              </a:rPr>
              <a:t>：有効質量ゼロ） </a:t>
            </a:r>
            <a:endParaRPr lang="en-US" altLang="ja-JP" sz="2600" dirty="0">
              <a:latin typeface="BIZ UDゴシック" panose="020B0400000000000000" pitchFamily="49" charset="-128"/>
              <a:ea typeface="BIZ UDゴシック" panose="020B0400000000000000" pitchFamily="49" charset="-128"/>
            </a:endParaRPr>
          </a:p>
          <a:p>
            <a:r>
              <a:rPr lang="en-US" altLang="ja-JP" sz="2600" dirty="0">
                <a:latin typeface="BIZ UDゴシック" panose="020B0400000000000000" pitchFamily="49" charset="-128"/>
                <a:ea typeface="BIZ UDゴシック" panose="020B0400000000000000" pitchFamily="49" charset="-128"/>
              </a:rPr>
              <a:t>• </a:t>
            </a:r>
            <a:r>
              <a:rPr lang="ja-JP" altLang="en-US" sz="2600" dirty="0">
                <a:latin typeface="BIZ UDゴシック" panose="020B0400000000000000" pitchFamily="49" charset="-128"/>
                <a:ea typeface="BIZ UDゴシック" panose="020B0400000000000000" pitchFamily="49" charset="-128"/>
              </a:rPr>
              <a:t>室温で最も長い電荷平均自由行程 （～</a:t>
            </a:r>
            <a:r>
              <a:rPr lang="en-US" altLang="ja-JP" sz="2600" dirty="0" err="1">
                <a:latin typeface="BIZ UDゴシック" panose="020B0400000000000000" pitchFamily="49" charset="-128"/>
                <a:ea typeface="BIZ UDゴシック" panose="020B0400000000000000" pitchFamily="49" charset="-128"/>
              </a:rPr>
              <a:t>μm</a:t>
            </a:r>
            <a:r>
              <a:rPr lang="ja-JP" altLang="en-US" sz="2600" dirty="0">
                <a:latin typeface="BIZ UDゴシック" panose="020B0400000000000000" pitchFamily="49" charset="-128"/>
                <a:ea typeface="BIZ UDゴシック" panose="020B0400000000000000" pitchFamily="49" charset="-128"/>
              </a:rPr>
              <a:t>）</a:t>
            </a:r>
          </a:p>
        </p:txBody>
      </p:sp>
    </p:spTree>
    <p:extLst>
      <p:ext uri="{BB962C8B-B14F-4D97-AF65-F5344CB8AC3E}">
        <p14:creationId xmlns:p14="http://schemas.microsoft.com/office/powerpoint/2010/main" val="3314428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3073"/>
            <a:ext cx="12192000" cy="584775"/>
          </a:xfrm>
          <a:prstGeom prst="rect">
            <a:avLst/>
          </a:prstGeom>
          <a:noFill/>
        </p:spPr>
        <p:txBody>
          <a:bodyPr wrap="square" rtlCol="0">
            <a:spAutoFit/>
          </a:bodyPr>
          <a:lstStyle/>
          <a:p>
            <a:pPr algn="ctr"/>
            <a:r>
              <a:rPr lang="ja-JP" altLang="en-US" sz="3200" b="1" dirty="0">
                <a:latin typeface="Yu Gothic UI Semilight" panose="020B0400000000000000" pitchFamily="50" charset="-128"/>
                <a:ea typeface="Yu Gothic UI Semilight" panose="020B0400000000000000" pitchFamily="50" charset="-128"/>
              </a:rPr>
              <a:t>廃棄自動車のプラスチックを</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グラフェン</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に転換</a:t>
            </a:r>
            <a:endParaRPr kumimoji="1" lang="en-US" altLang="ja-JP" sz="1050" b="1" dirty="0">
              <a:latin typeface="Yu Gothic UI Semilight" panose="020B0400000000000000" pitchFamily="50" charset="-128"/>
              <a:ea typeface="Yu Gothic UI Semilight" panose="020B0400000000000000" pitchFamily="50" charset="-128"/>
            </a:endParaRPr>
          </a:p>
        </p:txBody>
      </p:sp>
      <p:sp>
        <p:nvSpPr>
          <p:cNvPr id="5" name="object 16">
            <a:extLst>
              <a:ext uri="{FF2B5EF4-FFF2-40B4-BE49-F238E27FC236}">
                <a16:creationId xmlns:a16="http://schemas.microsoft.com/office/drawing/2014/main" id="{C2710BA5-40A6-4B2F-AC7F-0AA2E4216E74}"/>
              </a:ext>
            </a:extLst>
          </p:cNvPr>
          <p:cNvSpPr/>
          <p:nvPr/>
        </p:nvSpPr>
        <p:spPr>
          <a:xfrm>
            <a:off x="10628671" y="20083"/>
            <a:ext cx="1563329" cy="1504335"/>
          </a:xfrm>
          <a:prstGeom prst="rect">
            <a:avLst/>
          </a:prstGeom>
          <a:blipFill>
            <a:blip r:embed="rId2" cstate="print"/>
            <a:stretch>
              <a:fillRect/>
            </a:stretch>
          </a:blipFill>
        </p:spPr>
        <p:txBody>
          <a:bodyPr wrap="square" lIns="0" tIns="0" rIns="0" bIns="0" rtlCol="0"/>
          <a:lstStyle/>
          <a:p>
            <a:endParaRPr/>
          </a:p>
        </p:txBody>
      </p:sp>
      <p:sp>
        <p:nvSpPr>
          <p:cNvPr id="9" name="円柱 8">
            <a:extLst>
              <a:ext uri="{FF2B5EF4-FFF2-40B4-BE49-F238E27FC236}">
                <a16:creationId xmlns:a16="http://schemas.microsoft.com/office/drawing/2014/main" id="{B40F315A-F767-4109-AABA-D8F1973AD545}"/>
              </a:ext>
            </a:extLst>
          </p:cNvPr>
          <p:cNvSpPr/>
          <p:nvPr/>
        </p:nvSpPr>
        <p:spPr>
          <a:xfrm rot="5400000">
            <a:off x="5178877" y="2469699"/>
            <a:ext cx="1551213" cy="3673929"/>
          </a:xfrm>
          <a:prstGeom prst="can">
            <a:avLst>
              <a:gd name="adj" fmla="val 45888"/>
            </a:avLst>
          </a:prstGeom>
          <a:solidFill>
            <a:srgbClr val="002060"/>
          </a:solidFill>
          <a:ln w="28575">
            <a:solidFill>
              <a:srgbClr val="FFC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F0775FDA-BD34-44BF-877F-922B81C8835B}"/>
              </a:ext>
            </a:extLst>
          </p:cNvPr>
          <p:cNvCxnSpPr>
            <a:cxnSpLocks/>
            <a:stCxn id="9" idx="3"/>
          </p:cNvCxnSpPr>
          <p:nvPr/>
        </p:nvCxnSpPr>
        <p:spPr>
          <a:xfrm rot="10800000">
            <a:off x="1730827" y="1492694"/>
            <a:ext cx="2386693" cy="2813970"/>
          </a:xfrm>
          <a:prstGeom prst="bentConnector2">
            <a:avLst/>
          </a:prstGeom>
          <a:ln w="76200">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13476292-F31E-4986-81F9-070238EFBB7D}"/>
              </a:ext>
            </a:extLst>
          </p:cNvPr>
          <p:cNvCxnSpPr>
            <a:cxnSpLocks/>
            <a:stCxn id="9" idx="1"/>
          </p:cNvCxnSpPr>
          <p:nvPr/>
        </p:nvCxnSpPr>
        <p:spPr>
          <a:xfrm flipV="1">
            <a:off x="7791448" y="1559816"/>
            <a:ext cx="1853294" cy="2746848"/>
          </a:xfrm>
          <a:prstGeom prst="bentConnector2">
            <a:avLst/>
          </a:prstGeom>
          <a:ln w="76200">
            <a:solidFill>
              <a:srgbClr val="C00000"/>
            </a:solidFill>
            <a:headEnd type="diamon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0E1573A-36E7-4D76-8B63-617D64A986B3}"/>
              </a:ext>
            </a:extLst>
          </p:cNvPr>
          <p:cNvCxnSpPr>
            <a:cxnSpLocks/>
          </p:cNvCxnSpPr>
          <p:nvPr/>
        </p:nvCxnSpPr>
        <p:spPr>
          <a:xfrm>
            <a:off x="1730826" y="2638438"/>
            <a:ext cx="348342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400EC93-FCEE-438F-84C7-082B211E49BD}"/>
              </a:ext>
            </a:extLst>
          </p:cNvPr>
          <p:cNvCxnSpPr>
            <a:cxnSpLocks/>
          </p:cNvCxnSpPr>
          <p:nvPr/>
        </p:nvCxnSpPr>
        <p:spPr>
          <a:xfrm>
            <a:off x="6128655" y="2637437"/>
            <a:ext cx="348342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4D7471FA-A779-4D35-9F56-53B966950C91}"/>
              </a:ext>
            </a:extLst>
          </p:cNvPr>
          <p:cNvGrpSpPr/>
          <p:nvPr/>
        </p:nvGrpSpPr>
        <p:grpSpPr>
          <a:xfrm>
            <a:off x="7777829" y="1954863"/>
            <a:ext cx="1402896" cy="1365148"/>
            <a:chOff x="7021286" y="2024743"/>
            <a:chExt cx="1556657" cy="1551205"/>
          </a:xfrm>
          <a:effectLst>
            <a:glow rad="63500">
              <a:schemeClr val="accent2">
                <a:satMod val="175000"/>
                <a:alpha val="40000"/>
              </a:schemeClr>
            </a:glow>
          </a:effectLst>
        </p:grpSpPr>
        <p:sp>
          <p:nvSpPr>
            <p:cNvPr id="16" name="楕円 15">
              <a:extLst>
                <a:ext uri="{FF2B5EF4-FFF2-40B4-BE49-F238E27FC236}">
                  <a16:creationId xmlns:a16="http://schemas.microsoft.com/office/drawing/2014/main" id="{C26EFD55-B931-4199-96F9-B18169FA6D5C}"/>
                </a:ext>
              </a:extLst>
            </p:cNvPr>
            <p:cNvSpPr/>
            <p:nvPr/>
          </p:nvSpPr>
          <p:spPr>
            <a:xfrm>
              <a:off x="7021286" y="2024743"/>
              <a:ext cx="1556657" cy="155120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1F1117F5-2C3B-4A21-B6ED-742129296D2C}"/>
                </a:ext>
              </a:extLst>
            </p:cNvPr>
            <p:cNvCxnSpPr>
              <a:cxnSpLocks/>
            </p:cNvCxnSpPr>
            <p:nvPr/>
          </p:nvCxnSpPr>
          <p:spPr>
            <a:xfrm>
              <a:off x="7258051" y="2656115"/>
              <a:ext cx="109673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15F7F34-E5EF-40CD-84D8-A43BFD01BC1B}"/>
                </a:ext>
              </a:extLst>
            </p:cNvPr>
            <p:cNvCxnSpPr>
              <a:cxnSpLocks/>
            </p:cNvCxnSpPr>
            <p:nvPr/>
          </p:nvCxnSpPr>
          <p:spPr>
            <a:xfrm>
              <a:off x="7258051" y="2928258"/>
              <a:ext cx="42726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8CAAC40-8E1F-4899-88A2-3F60F56A03E4}"/>
                </a:ext>
              </a:extLst>
            </p:cNvPr>
            <p:cNvCxnSpPr>
              <a:cxnSpLocks/>
            </p:cNvCxnSpPr>
            <p:nvPr/>
          </p:nvCxnSpPr>
          <p:spPr>
            <a:xfrm>
              <a:off x="7927523" y="2928258"/>
              <a:ext cx="42726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0" name="直線コネクタ 19">
            <a:extLst>
              <a:ext uri="{FF2B5EF4-FFF2-40B4-BE49-F238E27FC236}">
                <a16:creationId xmlns:a16="http://schemas.microsoft.com/office/drawing/2014/main" id="{9361B812-DF7B-4F93-8053-F8B216285B1C}"/>
              </a:ext>
            </a:extLst>
          </p:cNvPr>
          <p:cNvCxnSpPr>
            <a:cxnSpLocks/>
          </p:cNvCxnSpPr>
          <p:nvPr/>
        </p:nvCxnSpPr>
        <p:spPr>
          <a:xfrm flipV="1">
            <a:off x="5192484" y="1932008"/>
            <a:ext cx="761999" cy="70542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2A0C7C8-F41C-4F16-94E8-67E7A1AFA4EE}"/>
              </a:ext>
            </a:extLst>
          </p:cNvPr>
          <p:cNvCxnSpPr>
            <a:cxnSpLocks/>
          </p:cNvCxnSpPr>
          <p:nvPr/>
        </p:nvCxnSpPr>
        <p:spPr>
          <a:xfrm>
            <a:off x="1730826" y="1524580"/>
            <a:ext cx="348342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D9EB28E-A448-4D49-B3D6-38370B186F98}"/>
              </a:ext>
            </a:extLst>
          </p:cNvPr>
          <p:cNvCxnSpPr>
            <a:cxnSpLocks/>
          </p:cNvCxnSpPr>
          <p:nvPr/>
        </p:nvCxnSpPr>
        <p:spPr>
          <a:xfrm flipV="1">
            <a:off x="5192484" y="829036"/>
            <a:ext cx="761999" cy="70542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B3125ED-C16C-4EC4-9190-7C3E9C582AAA}"/>
              </a:ext>
            </a:extLst>
          </p:cNvPr>
          <p:cNvCxnSpPr>
            <a:cxnSpLocks/>
          </p:cNvCxnSpPr>
          <p:nvPr/>
        </p:nvCxnSpPr>
        <p:spPr>
          <a:xfrm>
            <a:off x="6115049" y="1545351"/>
            <a:ext cx="138903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F6772C0-027A-4520-83DD-93A2F7DA8F1B}"/>
              </a:ext>
            </a:extLst>
          </p:cNvPr>
          <p:cNvCxnSpPr>
            <a:cxnSpLocks/>
          </p:cNvCxnSpPr>
          <p:nvPr/>
        </p:nvCxnSpPr>
        <p:spPr>
          <a:xfrm>
            <a:off x="7545198" y="1260065"/>
            <a:ext cx="0" cy="570571"/>
          </a:xfrm>
          <a:prstGeom prst="line">
            <a:avLst/>
          </a:prstGeom>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104DBF3-0F94-42DA-B839-6352B187862B}"/>
              </a:ext>
            </a:extLst>
          </p:cNvPr>
          <p:cNvCxnSpPr>
            <a:cxnSpLocks/>
          </p:cNvCxnSpPr>
          <p:nvPr/>
        </p:nvCxnSpPr>
        <p:spPr>
          <a:xfrm>
            <a:off x="7759084" y="1260065"/>
            <a:ext cx="0" cy="570571"/>
          </a:xfrm>
          <a:prstGeom prst="line">
            <a:avLst/>
          </a:prstGeom>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E31CF5B-4233-4B5A-BCBF-E38803228FB5}"/>
              </a:ext>
            </a:extLst>
          </p:cNvPr>
          <p:cNvCxnSpPr>
            <a:cxnSpLocks/>
          </p:cNvCxnSpPr>
          <p:nvPr/>
        </p:nvCxnSpPr>
        <p:spPr>
          <a:xfrm flipV="1">
            <a:off x="7819741" y="1545351"/>
            <a:ext cx="1879431" cy="637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フリーフォーム: 図形 26">
            <a:extLst>
              <a:ext uri="{FF2B5EF4-FFF2-40B4-BE49-F238E27FC236}">
                <a16:creationId xmlns:a16="http://schemas.microsoft.com/office/drawing/2014/main" id="{00F09F69-DD99-4002-894C-3EB6C067E89A}"/>
              </a:ext>
            </a:extLst>
          </p:cNvPr>
          <p:cNvSpPr/>
          <p:nvPr/>
        </p:nvSpPr>
        <p:spPr>
          <a:xfrm>
            <a:off x="5377541" y="3988257"/>
            <a:ext cx="1110342" cy="511628"/>
          </a:xfrm>
          <a:custGeom>
            <a:avLst/>
            <a:gdLst>
              <a:gd name="connsiteX0" fmla="*/ 0 w 1110342"/>
              <a:gd name="connsiteY0" fmla="*/ 0 h 511628"/>
              <a:gd name="connsiteX1" fmla="*/ 0 w 1110342"/>
              <a:gd name="connsiteY1" fmla="*/ 0 h 511628"/>
              <a:gd name="connsiteX2" fmla="*/ 272142 w 1110342"/>
              <a:gd name="connsiteY2" fmla="*/ 119743 h 511628"/>
              <a:gd name="connsiteX3" fmla="*/ 391885 w 1110342"/>
              <a:gd name="connsiteY3" fmla="*/ 141514 h 511628"/>
              <a:gd name="connsiteX4" fmla="*/ 544285 w 1110342"/>
              <a:gd name="connsiteY4" fmla="*/ 185057 h 511628"/>
              <a:gd name="connsiteX5" fmla="*/ 664028 w 1110342"/>
              <a:gd name="connsiteY5" fmla="*/ 206828 h 511628"/>
              <a:gd name="connsiteX6" fmla="*/ 729342 w 1110342"/>
              <a:gd name="connsiteY6" fmla="*/ 228600 h 511628"/>
              <a:gd name="connsiteX7" fmla="*/ 979714 w 1110342"/>
              <a:gd name="connsiteY7" fmla="*/ 272143 h 511628"/>
              <a:gd name="connsiteX8" fmla="*/ 1012371 w 1110342"/>
              <a:gd name="connsiteY8" fmla="*/ 283028 h 511628"/>
              <a:gd name="connsiteX9" fmla="*/ 1055914 w 1110342"/>
              <a:gd name="connsiteY9" fmla="*/ 304800 h 511628"/>
              <a:gd name="connsiteX10" fmla="*/ 1110342 w 1110342"/>
              <a:gd name="connsiteY10" fmla="*/ 315686 h 511628"/>
              <a:gd name="connsiteX11" fmla="*/ 1088571 w 1110342"/>
              <a:gd name="connsiteY11" fmla="*/ 348343 h 511628"/>
              <a:gd name="connsiteX12" fmla="*/ 1001485 w 1110342"/>
              <a:gd name="connsiteY12" fmla="*/ 424543 h 511628"/>
              <a:gd name="connsiteX13" fmla="*/ 957942 w 1110342"/>
              <a:gd name="connsiteY13" fmla="*/ 446314 h 511628"/>
              <a:gd name="connsiteX14" fmla="*/ 925285 w 1110342"/>
              <a:gd name="connsiteY14" fmla="*/ 468086 h 511628"/>
              <a:gd name="connsiteX15" fmla="*/ 870857 w 1110342"/>
              <a:gd name="connsiteY15" fmla="*/ 478971 h 511628"/>
              <a:gd name="connsiteX16" fmla="*/ 838200 w 1110342"/>
              <a:gd name="connsiteY16" fmla="*/ 489857 h 511628"/>
              <a:gd name="connsiteX17" fmla="*/ 816428 w 1110342"/>
              <a:gd name="connsiteY17" fmla="*/ 511628 h 51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0342" h="511628">
                <a:moveTo>
                  <a:pt x="0" y="0"/>
                </a:moveTo>
                <a:lnTo>
                  <a:pt x="0" y="0"/>
                </a:lnTo>
                <a:cubicBezTo>
                  <a:pt x="94532" y="47265"/>
                  <a:pt x="167655" y="87593"/>
                  <a:pt x="272142" y="119743"/>
                </a:cubicBezTo>
                <a:cubicBezTo>
                  <a:pt x="310917" y="131674"/>
                  <a:pt x="352437" y="132046"/>
                  <a:pt x="391885" y="141514"/>
                </a:cubicBezTo>
                <a:cubicBezTo>
                  <a:pt x="443259" y="153844"/>
                  <a:pt x="492911" y="172727"/>
                  <a:pt x="544285" y="185057"/>
                </a:cubicBezTo>
                <a:cubicBezTo>
                  <a:pt x="583733" y="194525"/>
                  <a:pt x="624538" y="197536"/>
                  <a:pt x="664028" y="206828"/>
                </a:cubicBezTo>
                <a:cubicBezTo>
                  <a:pt x="686367" y="212084"/>
                  <a:pt x="707078" y="223034"/>
                  <a:pt x="729342" y="228600"/>
                </a:cubicBezTo>
                <a:cubicBezTo>
                  <a:pt x="804045" y="247276"/>
                  <a:pt x="906036" y="260808"/>
                  <a:pt x="979714" y="272143"/>
                </a:cubicBezTo>
                <a:cubicBezTo>
                  <a:pt x="990600" y="275771"/>
                  <a:pt x="1001824" y="278508"/>
                  <a:pt x="1012371" y="283028"/>
                </a:cubicBezTo>
                <a:cubicBezTo>
                  <a:pt x="1027287" y="289420"/>
                  <a:pt x="1040519" y="299668"/>
                  <a:pt x="1055914" y="304800"/>
                </a:cubicBezTo>
                <a:cubicBezTo>
                  <a:pt x="1073466" y="310651"/>
                  <a:pt x="1092199" y="312057"/>
                  <a:pt x="1110342" y="315686"/>
                </a:cubicBezTo>
                <a:cubicBezTo>
                  <a:pt x="1103085" y="326572"/>
                  <a:pt x="1097085" y="338410"/>
                  <a:pt x="1088571" y="348343"/>
                </a:cubicBezTo>
                <a:cubicBezTo>
                  <a:pt x="1065200" y="375609"/>
                  <a:pt x="1032280" y="405296"/>
                  <a:pt x="1001485" y="424543"/>
                </a:cubicBezTo>
                <a:cubicBezTo>
                  <a:pt x="987724" y="433143"/>
                  <a:pt x="972031" y="438263"/>
                  <a:pt x="957942" y="446314"/>
                </a:cubicBezTo>
                <a:cubicBezTo>
                  <a:pt x="946583" y="452805"/>
                  <a:pt x="937535" y="463492"/>
                  <a:pt x="925285" y="468086"/>
                </a:cubicBezTo>
                <a:cubicBezTo>
                  <a:pt x="907961" y="474582"/>
                  <a:pt x="888807" y="474484"/>
                  <a:pt x="870857" y="478971"/>
                </a:cubicBezTo>
                <a:cubicBezTo>
                  <a:pt x="859725" y="481754"/>
                  <a:pt x="849086" y="486228"/>
                  <a:pt x="838200" y="489857"/>
                </a:cubicBezTo>
                <a:lnTo>
                  <a:pt x="816428" y="51162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雲 27">
            <a:extLst>
              <a:ext uri="{FF2B5EF4-FFF2-40B4-BE49-F238E27FC236}">
                <a16:creationId xmlns:a16="http://schemas.microsoft.com/office/drawing/2014/main" id="{85F7FC25-5086-4F93-B184-9A6ADE0AE349}"/>
              </a:ext>
            </a:extLst>
          </p:cNvPr>
          <p:cNvSpPr/>
          <p:nvPr/>
        </p:nvSpPr>
        <p:spPr>
          <a:xfrm>
            <a:off x="4738006" y="3735164"/>
            <a:ext cx="2032904" cy="1143000"/>
          </a:xfrm>
          <a:prstGeom prst="cloud">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C477479C-F491-4E77-BB58-9810D60D9FAD}"/>
              </a:ext>
            </a:extLst>
          </p:cNvPr>
          <p:cNvSpPr txBox="1"/>
          <p:nvPr/>
        </p:nvSpPr>
        <p:spPr>
          <a:xfrm>
            <a:off x="4948909" y="4088860"/>
            <a:ext cx="1777466" cy="400110"/>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廃プラスチック</a:t>
            </a:r>
          </a:p>
        </p:txBody>
      </p:sp>
      <p:sp>
        <p:nvSpPr>
          <p:cNvPr id="30" name="テキスト ボックス 29">
            <a:extLst>
              <a:ext uri="{FF2B5EF4-FFF2-40B4-BE49-F238E27FC236}">
                <a16:creationId xmlns:a16="http://schemas.microsoft.com/office/drawing/2014/main" id="{EBC6950B-3294-4F4D-AB2E-3FFC823E8C72}"/>
              </a:ext>
            </a:extLst>
          </p:cNvPr>
          <p:cNvSpPr txBox="1"/>
          <p:nvPr/>
        </p:nvSpPr>
        <p:spPr>
          <a:xfrm>
            <a:off x="6365711" y="881721"/>
            <a:ext cx="4062797" cy="400110"/>
          </a:xfrm>
          <a:prstGeom prst="rect">
            <a:avLst/>
          </a:prstGeom>
          <a:noFill/>
        </p:spPr>
        <p:txBody>
          <a:bodyPr wrap="square" rtlCol="0">
            <a:spAutoFit/>
          </a:bodyPr>
          <a:lstStyle/>
          <a:p>
            <a:r>
              <a:rPr kumimoji="1" lang="en-US" altLang="ja-JP" sz="2000" dirty="0">
                <a:latin typeface="UD Digi Kyokasho NK-B" panose="02020700000000000000" pitchFamily="18" charset="-128"/>
                <a:ea typeface="UD Digi Kyokasho NK-B" panose="02020700000000000000" pitchFamily="18" charset="-128"/>
              </a:rPr>
              <a:t>AC</a:t>
            </a:r>
            <a:r>
              <a:rPr kumimoji="1" lang="ja-JP" altLang="en-US" sz="2000" dirty="0">
                <a:latin typeface="UD Digi Kyokasho NK-B" panose="02020700000000000000" pitchFamily="18" charset="-128"/>
                <a:ea typeface="UD Digi Kyokasho NK-B" panose="02020700000000000000" pitchFamily="18" charset="-128"/>
              </a:rPr>
              <a:t>放電用の高電流コンデンサー</a:t>
            </a:r>
          </a:p>
        </p:txBody>
      </p:sp>
      <p:sp>
        <p:nvSpPr>
          <p:cNvPr id="31" name="テキスト ボックス 30">
            <a:extLst>
              <a:ext uri="{FF2B5EF4-FFF2-40B4-BE49-F238E27FC236}">
                <a16:creationId xmlns:a16="http://schemas.microsoft.com/office/drawing/2014/main" id="{9819BE4E-1E81-4087-BE94-29EF2B258C38}"/>
              </a:ext>
            </a:extLst>
          </p:cNvPr>
          <p:cNvSpPr txBox="1"/>
          <p:nvPr/>
        </p:nvSpPr>
        <p:spPr>
          <a:xfrm>
            <a:off x="9644447" y="2300594"/>
            <a:ext cx="2407141" cy="707886"/>
          </a:xfrm>
          <a:prstGeom prst="rect">
            <a:avLst/>
          </a:prstGeom>
          <a:noFill/>
        </p:spPr>
        <p:txBody>
          <a:bodyPr wrap="square" rtlCol="0">
            <a:spAutoFit/>
          </a:bodyPr>
          <a:lstStyle/>
          <a:p>
            <a:pPr algn="ctr"/>
            <a:r>
              <a:rPr kumimoji="1" lang="en-US" altLang="ja-JP" sz="2000" dirty="0">
                <a:latin typeface="UD Digi Kyokasho NK-B" panose="02020700000000000000" pitchFamily="18" charset="-128"/>
                <a:ea typeface="UD Digi Kyokasho NK-B" panose="02020700000000000000" pitchFamily="18" charset="-128"/>
              </a:rPr>
              <a:t>208V</a:t>
            </a:r>
            <a:r>
              <a:rPr kumimoji="1" lang="ja-JP" altLang="en-US" sz="2000" dirty="0">
                <a:latin typeface="UD Digi Kyokasho NK-B" panose="02020700000000000000" pitchFamily="18" charset="-128"/>
                <a:ea typeface="UD Digi Kyokasho NK-B" panose="02020700000000000000" pitchFamily="18" charset="-128"/>
              </a:rPr>
              <a:t>／</a:t>
            </a:r>
            <a:r>
              <a:rPr kumimoji="1" lang="en-US" altLang="ja-JP" sz="2000" dirty="0">
                <a:latin typeface="UD Digi Kyokasho NK-B" panose="02020700000000000000" pitchFamily="18" charset="-128"/>
                <a:ea typeface="UD Digi Kyokasho NK-B" panose="02020700000000000000" pitchFamily="18" charset="-128"/>
              </a:rPr>
              <a:t>25A</a:t>
            </a:r>
            <a:r>
              <a:rPr kumimoji="1" lang="ja-JP" altLang="en-US" sz="2000" dirty="0">
                <a:latin typeface="UD Digi Kyokasho NK-B" panose="02020700000000000000" pitchFamily="18" charset="-128"/>
                <a:ea typeface="UD Digi Kyokasho NK-B" panose="02020700000000000000" pitchFamily="18" charset="-128"/>
              </a:rPr>
              <a:t>ソース</a:t>
            </a:r>
            <a:endParaRPr kumimoji="1" lang="en-US" altLang="ja-JP" sz="2000" dirty="0">
              <a:latin typeface="UD Digi Kyokasho NK-B" panose="02020700000000000000" pitchFamily="18" charset="-128"/>
              <a:ea typeface="UD Digi Kyokasho NK-B" panose="02020700000000000000" pitchFamily="18" charset="-128"/>
            </a:endParaRPr>
          </a:p>
          <a:p>
            <a:pPr algn="ctr"/>
            <a:r>
              <a:rPr kumimoji="1" lang="ja-JP" altLang="en-US" sz="2000" dirty="0">
                <a:latin typeface="UD Digi Kyokasho NK-B" panose="02020700000000000000" pitchFamily="18" charset="-128"/>
                <a:ea typeface="UD Digi Kyokasho NK-B" panose="02020700000000000000" pitchFamily="18" charset="-128"/>
              </a:rPr>
              <a:t>低電流放電</a:t>
            </a:r>
          </a:p>
        </p:txBody>
      </p:sp>
      <p:sp>
        <p:nvSpPr>
          <p:cNvPr id="32" name="テキスト ボックス 31">
            <a:extLst>
              <a:ext uri="{FF2B5EF4-FFF2-40B4-BE49-F238E27FC236}">
                <a16:creationId xmlns:a16="http://schemas.microsoft.com/office/drawing/2014/main" id="{5125430C-B6BB-49E0-AB46-2A5BBA951D11}"/>
              </a:ext>
            </a:extLst>
          </p:cNvPr>
          <p:cNvSpPr txBox="1"/>
          <p:nvPr/>
        </p:nvSpPr>
        <p:spPr>
          <a:xfrm>
            <a:off x="7555885" y="4365345"/>
            <a:ext cx="2407141" cy="400110"/>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グラファイト電極</a:t>
            </a:r>
          </a:p>
        </p:txBody>
      </p:sp>
      <p:sp>
        <p:nvSpPr>
          <p:cNvPr id="33" name="テキスト ボックス 32">
            <a:extLst>
              <a:ext uri="{FF2B5EF4-FFF2-40B4-BE49-F238E27FC236}">
                <a16:creationId xmlns:a16="http://schemas.microsoft.com/office/drawing/2014/main" id="{4D20EAD6-6A0D-4E92-BD48-16E649DFCB0C}"/>
              </a:ext>
            </a:extLst>
          </p:cNvPr>
          <p:cNvSpPr txBox="1"/>
          <p:nvPr/>
        </p:nvSpPr>
        <p:spPr>
          <a:xfrm>
            <a:off x="1938377" y="4352863"/>
            <a:ext cx="2407141" cy="400110"/>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グラファイト電極</a:t>
            </a:r>
          </a:p>
        </p:txBody>
      </p:sp>
      <p:sp>
        <p:nvSpPr>
          <p:cNvPr id="34" name="四角形: 角を丸くする 33">
            <a:extLst>
              <a:ext uri="{FF2B5EF4-FFF2-40B4-BE49-F238E27FC236}">
                <a16:creationId xmlns:a16="http://schemas.microsoft.com/office/drawing/2014/main" id="{BD1F036B-3F7B-42B8-8AEA-19EB62041154}"/>
              </a:ext>
            </a:extLst>
          </p:cNvPr>
          <p:cNvSpPr/>
          <p:nvPr/>
        </p:nvSpPr>
        <p:spPr>
          <a:xfrm>
            <a:off x="455084" y="5520425"/>
            <a:ext cx="2024743" cy="115388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UD Digi Kyokasho NK-B" panose="02020700000000000000" pitchFamily="18" charset="-128"/>
                <a:ea typeface="UD Digi Kyokasho NK-B" panose="02020700000000000000" pitchFamily="18" charset="-128"/>
              </a:rPr>
              <a:t>粉砕</a:t>
            </a:r>
            <a:endParaRPr kumimoji="1" lang="en-US" altLang="ja-JP" b="1" dirty="0">
              <a:solidFill>
                <a:schemeClr val="bg1"/>
              </a:solidFill>
              <a:latin typeface="UD Digi Kyokasho NK-B" panose="02020700000000000000" pitchFamily="18" charset="-128"/>
              <a:ea typeface="UD Digi Kyokasho NK-B" panose="02020700000000000000" pitchFamily="18" charset="-128"/>
            </a:endParaRPr>
          </a:p>
          <a:p>
            <a:pPr algn="ctr"/>
            <a:r>
              <a:rPr kumimoji="1" lang="ja-JP" altLang="en-US" b="1" dirty="0">
                <a:solidFill>
                  <a:schemeClr val="bg1"/>
                </a:solidFill>
                <a:latin typeface="UD Digi Kyokasho NK-B" panose="02020700000000000000" pitchFamily="18" charset="-128"/>
                <a:ea typeface="UD Digi Kyokasho NK-B" panose="02020700000000000000" pitchFamily="18" charset="-128"/>
              </a:rPr>
              <a:t>廃プラスチック</a:t>
            </a:r>
            <a:br>
              <a:rPr kumimoji="1" lang="en-US" altLang="ja-JP" b="1" dirty="0">
                <a:solidFill>
                  <a:schemeClr val="bg1"/>
                </a:solidFill>
                <a:latin typeface="UD Digi Kyokasho NK-B" panose="02020700000000000000" pitchFamily="18" charset="-128"/>
                <a:ea typeface="UD Digi Kyokasho NK-B" panose="02020700000000000000" pitchFamily="18" charset="-128"/>
              </a:rPr>
            </a:br>
            <a:r>
              <a:rPr kumimoji="1" lang="ja-JP" altLang="en-US" b="1" dirty="0">
                <a:solidFill>
                  <a:schemeClr val="bg1"/>
                </a:solidFill>
                <a:latin typeface="UD Digi Kyokasho NK-B" panose="02020700000000000000" pitchFamily="18" charset="-128"/>
                <a:ea typeface="UD Digi Kyokasho NK-B" panose="02020700000000000000" pitchFamily="18" charset="-128"/>
              </a:rPr>
              <a:t>（</a:t>
            </a:r>
            <a:r>
              <a:rPr lang="ja-JP" altLang="en-US" b="1" dirty="0">
                <a:solidFill>
                  <a:schemeClr val="bg1"/>
                </a:solidFill>
                <a:latin typeface="UD Digi Kyokasho NK-B" panose="02020700000000000000" pitchFamily="18" charset="-128"/>
                <a:ea typeface="UD Digi Kyokasho NK-B" panose="02020700000000000000" pitchFamily="18" charset="-128"/>
              </a:rPr>
              <a:t>無分別状態）</a:t>
            </a:r>
            <a:endParaRPr kumimoji="1" lang="ja-JP" altLang="en-US" b="1" dirty="0">
              <a:solidFill>
                <a:schemeClr val="bg1"/>
              </a:solidFill>
              <a:latin typeface="UD Digi Kyokasho NK-B" panose="02020700000000000000" pitchFamily="18" charset="-128"/>
              <a:ea typeface="UD Digi Kyokasho NK-B" panose="02020700000000000000" pitchFamily="18" charset="-128"/>
            </a:endParaRPr>
          </a:p>
        </p:txBody>
      </p:sp>
      <p:sp>
        <p:nvSpPr>
          <p:cNvPr id="35" name="四角形: 角を丸くする 34">
            <a:extLst>
              <a:ext uri="{FF2B5EF4-FFF2-40B4-BE49-F238E27FC236}">
                <a16:creationId xmlns:a16="http://schemas.microsoft.com/office/drawing/2014/main" id="{7D768311-89AB-4AE2-8D68-C0EE2F830211}"/>
              </a:ext>
            </a:extLst>
          </p:cNvPr>
          <p:cNvSpPr/>
          <p:nvPr/>
        </p:nvSpPr>
        <p:spPr>
          <a:xfrm>
            <a:off x="5189766" y="5520425"/>
            <a:ext cx="2024743" cy="115388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UD Digi Kyokasho NK-B" panose="02020700000000000000" pitchFamily="18" charset="-128"/>
                <a:ea typeface="UD Digi Kyokasho NK-B" panose="02020700000000000000" pitchFamily="18" charset="-128"/>
              </a:rPr>
              <a:t>プラスチック</a:t>
            </a:r>
            <a:endParaRPr kumimoji="1" lang="en-US" altLang="ja-JP" sz="2400" dirty="0">
              <a:solidFill>
                <a:schemeClr val="bg1"/>
              </a:solidFill>
              <a:latin typeface="UD Digi Kyokasho NK-B" panose="02020700000000000000" pitchFamily="18" charset="-128"/>
              <a:ea typeface="UD Digi Kyokasho NK-B" panose="02020700000000000000" pitchFamily="18" charset="-128"/>
            </a:endParaRPr>
          </a:p>
          <a:p>
            <a:pPr algn="ctr"/>
            <a:r>
              <a:rPr lang="ja-JP" altLang="en-US" sz="2400" dirty="0">
                <a:solidFill>
                  <a:schemeClr val="bg1"/>
                </a:solidFill>
                <a:latin typeface="UD Digi Kyokasho NK-B" panose="02020700000000000000" pitchFamily="18" charset="-128"/>
                <a:ea typeface="UD Digi Kyokasho NK-B" panose="02020700000000000000" pitchFamily="18" charset="-128"/>
              </a:rPr>
              <a:t>炭化</a:t>
            </a:r>
            <a:endParaRPr kumimoji="1" lang="ja-JP" altLang="en-US" sz="2400" dirty="0">
              <a:solidFill>
                <a:schemeClr val="bg1"/>
              </a:solidFill>
              <a:latin typeface="UD Digi Kyokasho NK-B" panose="02020700000000000000" pitchFamily="18" charset="-128"/>
              <a:ea typeface="UD Digi Kyokasho NK-B" panose="02020700000000000000" pitchFamily="18" charset="-128"/>
            </a:endParaRPr>
          </a:p>
        </p:txBody>
      </p:sp>
      <p:sp>
        <p:nvSpPr>
          <p:cNvPr id="36" name="四角形: 角を丸くする 35">
            <a:extLst>
              <a:ext uri="{FF2B5EF4-FFF2-40B4-BE49-F238E27FC236}">
                <a16:creationId xmlns:a16="http://schemas.microsoft.com/office/drawing/2014/main" id="{E13A5B21-903C-431D-9CAB-A409458687E5}"/>
              </a:ext>
            </a:extLst>
          </p:cNvPr>
          <p:cNvSpPr/>
          <p:nvPr/>
        </p:nvSpPr>
        <p:spPr>
          <a:xfrm>
            <a:off x="9854993" y="5487786"/>
            <a:ext cx="2024743" cy="1153883"/>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UD Digi Kyokasho NK-B" panose="02020700000000000000" pitchFamily="18" charset="-128"/>
                <a:ea typeface="UD Digi Kyokasho NK-B" panose="02020700000000000000" pitchFamily="18" charset="-128"/>
              </a:rPr>
              <a:t>グラフェン</a:t>
            </a:r>
            <a:endParaRPr lang="en-US" altLang="ja-JP" sz="2800" dirty="0">
              <a:latin typeface="UD Digi Kyokasho NK-B" panose="02020700000000000000" pitchFamily="18" charset="-128"/>
              <a:ea typeface="UD Digi Kyokasho NK-B" panose="02020700000000000000" pitchFamily="18" charset="-128"/>
            </a:endParaRPr>
          </a:p>
        </p:txBody>
      </p:sp>
      <p:sp>
        <p:nvSpPr>
          <p:cNvPr id="37" name="テキスト ボックス 36">
            <a:extLst>
              <a:ext uri="{FF2B5EF4-FFF2-40B4-BE49-F238E27FC236}">
                <a16:creationId xmlns:a16="http://schemas.microsoft.com/office/drawing/2014/main" id="{2E0E1E51-BDE8-4BBA-8864-A0D9D3585731}"/>
              </a:ext>
            </a:extLst>
          </p:cNvPr>
          <p:cNvSpPr txBox="1"/>
          <p:nvPr/>
        </p:nvSpPr>
        <p:spPr>
          <a:xfrm>
            <a:off x="4720964" y="2850430"/>
            <a:ext cx="2407141" cy="707886"/>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石英管</a:t>
            </a:r>
            <a:endParaRPr kumimoji="1" lang="en-US" altLang="ja-JP" sz="2000" dirty="0">
              <a:latin typeface="UD Digi Kyokasho NK-B" panose="02020700000000000000" pitchFamily="18" charset="-128"/>
              <a:ea typeface="UD Digi Kyokasho NK-B" panose="02020700000000000000" pitchFamily="18" charset="-128"/>
            </a:endParaRPr>
          </a:p>
          <a:p>
            <a:pPr algn="ctr"/>
            <a:r>
              <a:rPr kumimoji="1" lang="en-US" altLang="ja-JP" sz="2000" dirty="0">
                <a:latin typeface="UD Digi Kyokasho NK-B" panose="02020700000000000000" pitchFamily="18" charset="-128"/>
                <a:ea typeface="UD Digi Kyokasho NK-B" panose="02020700000000000000" pitchFamily="18" charset="-128"/>
              </a:rPr>
              <a:t>Quartz Tube</a:t>
            </a:r>
            <a:endParaRPr kumimoji="1" lang="ja-JP" altLang="en-US" sz="2000" dirty="0">
              <a:latin typeface="UD Digi Kyokasho NK-B" panose="02020700000000000000" pitchFamily="18" charset="-128"/>
              <a:ea typeface="UD Digi Kyokasho NK-B" panose="02020700000000000000" pitchFamily="18" charset="-128"/>
            </a:endParaRPr>
          </a:p>
        </p:txBody>
      </p:sp>
      <p:sp>
        <p:nvSpPr>
          <p:cNvPr id="38" name="テキスト ボックス 37">
            <a:extLst>
              <a:ext uri="{FF2B5EF4-FFF2-40B4-BE49-F238E27FC236}">
                <a16:creationId xmlns:a16="http://schemas.microsoft.com/office/drawing/2014/main" id="{80538C17-6FE3-4E1F-94DB-D656890F675C}"/>
              </a:ext>
            </a:extLst>
          </p:cNvPr>
          <p:cNvSpPr txBox="1"/>
          <p:nvPr/>
        </p:nvSpPr>
        <p:spPr>
          <a:xfrm>
            <a:off x="2424038" y="6135072"/>
            <a:ext cx="2821517" cy="707886"/>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フラッシュジュール加熱</a:t>
            </a:r>
            <a:endParaRPr kumimoji="1" lang="en-US" altLang="ja-JP" sz="2000" dirty="0">
              <a:latin typeface="UD Digi Kyokasho NK-B" panose="02020700000000000000" pitchFamily="18" charset="-128"/>
              <a:ea typeface="UD Digi Kyokasho NK-B" panose="02020700000000000000" pitchFamily="18" charset="-128"/>
            </a:endParaRPr>
          </a:p>
          <a:p>
            <a:pPr algn="ctr"/>
            <a:r>
              <a:rPr kumimoji="1" lang="ja-JP" altLang="en-US" sz="2000" dirty="0">
                <a:latin typeface="UD Digi Kyokasho NK-B" panose="02020700000000000000" pitchFamily="18" charset="-128"/>
                <a:ea typeface="UD Digi Kyokasho NK-B" panose="02020700000000000000" pitchFamily="18" charset="-128"/>
              </a:rPr>
              <a:t>直流　約</a:t>
            </a:r>
            <a:r>
              <a:rPr kumimoji="1" lang="en-US" altLang="ja-JP" sz="2000" dirty="0">
                <a:latin typeface="UD Digi Kyokasho NK-B" panose="02020700000000000000" pitchFamily="18" charset="-128"/>
                <a:ea typeface="UD Digi Kyokasho NK-B" panose="02020700000000000000" pitchFamily="18" charset="-128"/>
              </a:rPr>
              <a:t>2,000</a:t>
            </a:r>
            <a:r>
              <a:rPr kumimoji="1" lang="ja-JP" altLang="en-US" sz="2000" dirty="0">
                <a:latin typeface="UD Digi Kyokasho NK-B" panose="02020700000000000000" pitchFamily="18" charset="-128"/>
                <a:ea typeface="UD Digi Kyokasho NK-B" panose="02020700000000000000" pitchFamily="18" charset="-128"/>
              </a:rPr>
              <a:t>度</a:t>
            </a:r>
          </a:p>
        </p:txBody>
      </p:sp>
      <p:sp>
        <p:nvSpPr>
          <p:cNvPr id="39" name="矢印: 右 38">
            <a:extLst>
              <a:ext uri="{FF2B5EF4-FFF2-40B4-BE49-F238E27FC236}">
                <a16:creationId xmlns:a16="http://schemas.microsoft.com/office/drawing/2014/main" id="{FD6025EB-494C-4708-AD4E-2A431679CB64}"/>
              </a:ext>
            </a:extLst>
          </p:cNvPr>
          <p:cNvSpPr/>
          <p:nvPr/>
        </p:nvSpPr>
        <p:spPr>
          <a:xfrm>
            <a:off x="2558142" y="5691550"/>
            <a:ext cx="2577194" cy="443522"/>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EDEFFE45-7EF3-4FB8-8E92-65F131447AD5}"/>
              </a:ext>
            </a:extLst>
          </p:cNvPr>
          <p:cNvSpPr txBox="1"/>
          <p:nvPr/>
        </p:nvSpPr>
        <p:spPr>
          <a:xfrm>
            <a:off x="7123993" y="6150114"/>
            <a:ext cx="2821517" cy="707886"/>
          </a:xfrm>
          <a:prstGeom prst="rect">
            <a:avLst/>
          </a:prstGeom>
          <a:noFill/>
        </p:spPr>
        <p:txBody>
          <a:bodyPr wrap="square" rtlCol="0">
            <a:spAutoFit/>
          </a:bodyPr>
          <a:lstStyle/>
          <a:p>
            <a:pPr algn="ctr"/>
            <a:r>
              <a:rPr kumimoji="1" lang="ja-JP" altLang="en-US" sz="2000" dirty="0">
                <a:latin typeface="UD Digi Kyokasho NK-B" panose="02020700000000000000" pitchFamily="18" charset="-128"/>
                <a:ea typeface="UD Digi Kyokasho NK-B" panose="02020700000000000000" pitchFamily="18" charset="-128"/>
              </a:rPr>
              <a:t>フラッシュジュール加熱</a:t>
            </a:r>
            <a:endParaRPr kumimoji="1" lang="en-US" altLang="ja-JP" sz="2000" dirty="0">
              <a:latin typeface="UD Digi Kyokasho NK-B" panose="02020700000000000000" pitchFamily="18" charset="-128"/>
              <a:ea typeface="UD Digi Kyokasho NK-B" panose="02020700000000000000" pitchFamily="18" charset="-128"/>
            </a:endParaRPr>
          </a:p>
          <a:p>
            <a:pPr algn="ctr"/>
            <a:r>
              <a:rPr lang="ja-JP" altLang="en-US" sz="2000" dirty="0">
                <a:latin typeface="UD Digi Kyokasho NK-B" panose="02020700000000000000" pitchFamily="18" charset="-128"/>
                <a:ea typeface="UD Digi Kyokasho NK-B" panose="02020700000000000000" pitchFamily="18" charset="-128"/>
              </a:rPr>
              <a:t>交流</a:t>
            </a:r>
            <a:r>
              <a:rPr kumimoji="1" lang="ja-JP" altLang="en-US" sz="2000" dirty="0">
                <a:latin typeface="UD Digi Kyokasho NK-B" panose="02020700000000000000" pitchFamily="18" charset="-128"/>
                <a:ea typeface="UD Digi Kyokasho NK-B" panose="02020700000000000000" pitchFamily="18" charset="-128"/>
              </a:rPr>
              <a:t>　約</a:t>
            </a:r>
            <a:r>
              <a:rPr kumimoji="1" lang="en-US" altLang="ja-JP" sz="2000" dirty="0">
                <a:latin typeface="UD Digi Kyokasho NK-B" panose="02020700000000000000" pitchFamily="18" charset="-128"/>
                <a:ea typeface="UD Digi Kyokasho NK-B" panose="02020700000000000000" pitchFamily="18" charset="-128"/>
              </a:rPr>
              <a:t>2,700</a:t>
            </a:r>
            <a:r>
              <a:rPr kumimoji="1" lang="ja-JP" altLang="en-US" sz="2000" dirty="0">
                <a:latin typeface="UD Digi Kyokasho NK-B" panose="02020700000000000000" pitchFamily="18" charset="-128"/>
                <a:ea typeface="UD Digi Kyokasho NK-B" panose="02020700000000000000" pitchFamily="18" charset="-128"/>
              </a:rPr>
              <a:t>度</a:t>
            </a:r>
          </a:p>
        </p:txBody>
      </p:sp>
      <p:sp>
        <p:nvSpPr>
          <p:cNvPr id="41" name="矢印: 右 40">
            <a:extLst>
              <a:ext uri="{FF2B5EF4-FFF2-40B4-BE49-F238E27FC236}">
                <a16:creationId xmlns:a16="http://schemas.microsoft.com/office/drawing/2014/main" id="{1B684E8F-5BD4-420F-8073-BF405408C923}"/>
              </a:ext>
            </a:extLst>
          </p:cNvPr>
          <p:cNvSpPr/>
          <p:nvPr/>
        </p:nvSpPr>
        <p:spPr>
          <a:xfrm>
            <a:off x="7266913" y="5667486"/>
            <a:ext cx="2577194" cy="443522"/>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0F305733-0D2B-4AA7-B8ED-52FFC52402F1}"/>
              </a:ext>
            </a:extLst>
          </p:cNvPr>
          <p:cNvSpPr txBox="1"/>
          <p:nvPr/>
        </p:nvSpPr>
        <p:spPr>
          <a:xfrm>
            <a:off x="399883" y="4935335"/>
            <a:ext cx="2468223" cy="646331"/>
          </a:xfrm>
          <a:prstGeom prst="rect">
            <a:avLst/>
          </a:prstGeom>
          <a:noFill/>
        </p:spPr>
        <p:txBody>
          <a:bodyPr wrap="square" rtlCol="0">
            <a:spAutoFit/>
          </a:bodyPr>
          <a:lstStyle/>
          <a:p>
            <a:pPr algn="ctr"/>
            <a:r>
              <a:rPr kumimoji="1" lang="en-US" altLang="ja-JP" sz="3600" b="1"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5kg</a:t>
            </a:r>
            <a:r>
              <a:rPr kumimoji="1" lang="ja-JP" altLang="en-US" sz="1600" b="1" dirty="0">
                <a:latin typeface="BIZ UDP明朝 Medium" panose="02020500000000000000" pitchFamily="18" charset="-128"/>
                <a:ea typeface="BIZ UDP明朝 Medium" panose="02020500000000000000" pitchFamily="18" charset="-128"/>
              </a:rPr>
              <a:t>のプラスチック</a:t>
            </a:r>
            <a:endParaRPr kumimoji="1" lang="ja-JP" altLang="en-US" b="1" dirty="0">
              <a:latin typeface="BIZ UDP明朝 Medium" panose="02020500000000000000" pitchFamily="18" charset="-128"/>
              <a:ea typeface="BIZ UDP明朝 Medium" panose="02020500000000000000" pitchFamily="18" charset="-128"/>
            </a:endParaRPr>
          </a:p>
        </p:txBody>
      </p:sp>
      <p:sp>
        <p:nvSpPr>
          <p:cNvPr id="43" name="テキスト ボックス 42">
            <a:extLst>
              <a:ext uri="{FF2B5EF4-FFF2-40B4-BE49-F238E27FC236}">
                <a16:creationId xmlns:a16="http://schemas.microsoft.com/office/drawing/2014/main" id="{B1809E6D-520C-4077-BB56-A3EDB840B029}"/>
              </a:ext>
            </a:extLst>
          </p:cNvPr>
          <p:cNvSpPr txBox="1"/>
          <p:nvPr/>
        </p:nvSpPr>
        <p:spPr>
          <a:xfrm>
            <a:off x="9578590" y="4901373"/>
            <a:ext cx="2468223" cy="646331"/>
          </a:xfrm>
          <a:prstGeom prst="rect">
            <a:avLst/>
          </a:prstGeom>
          <a:noFill/>
        </p:spPr>
        <p:txBody>
          <a:bodyPr wrap="square" rtlCol="0">
            <a:spAutoFit/>
          </a:bodyPr>
          <a:lstStyle/>
          <a:p>
            <a:pPr algn="ctr"/>
            <a:r>
              <a:rPr kumimoji="1" lang="ja-JP" altLang="en-US" sz="3600" b="1"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１</a:t>
            </a:r>
            <a:r>
              <a:rPr kumimoji="1" lang="en-US" altLang="ja-JP" sz="3600" b="1" dirty="0">
                <a:solidFill>
                  <a:schemeClr val="tx2">
                    <a:lumMod val="50000"/>
                  </a:schemeClr>
                </a:solidFill>
                <a:latin typeface="UD デジタル 教科書体 NK-B" panose="02020700000000000000" pitchFamily="18" charset="-128"/>
                <a:ea typeface="UD デジタル 教科書体 NK-B" panose="02020700000000000000" pitchFamily="18" charset="-128"/>
              </a:rPr>
              <a:t>kg</a:t>
            </a:r>
            <a:r>
              <a:rPr kumimoji="1" lang="ja-JP" altLang="en-US" sz="1600" b="1" dirty="0">
                <a:latin typeface="BIZ UDP明朝 Medium" panose="02020500000000000000" pitchFamily="18" charset="-128"/>
                <a:ea typeface="BIZ UDP明朝 Medium" panose="02020500000000000000" pitchFamily="18" charset="-128"/>
              </a:rPr>
              <a:t>のグラフェン</a:t>
            </a:r>
            <a:endParaRPr kumimoji="1" lang="ja-JP" altLang="en-US" b="1"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508366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16">
            <a:extLst>
              <a:ext uri="{FF2B5EF4-FFF2-40B4-BE49-F238E27FC236}">
                <a16:creationId xmlns:a16="http://schemas.microsoft.com/office/drawing/2014/main" id="{0C216FE1-B107-4BE6-A554-7734F95C3977}"/>
              </a:ext>
            </a:extLst>
          </p:cNvPr>
          <p:cNvSpPr/>
          <p:nvPr/>
        </p:nvSpPr>
        <p:spPr>
          <a:xfrm>
            <a:off x="8199363" y="2343285"/>
            <a:ext cx="820078" cy="905798"/>
          </a:xfrm>
          <a:prstGeom prst="rect">
            <a:avLst/>
          </a:prstGeom>
          <a:blipFill>
            <a:blip r:embed="rId2" cstate="print"/>
            <a:stretch>
              <a:fillRect/>
            </a:stretch>
          </a:blipFill>
        </p:spPr>
        <p:txBody>
          <a:bodyPr wrap="square" lIns="0" tIns="0" rIns="0" bIns="0" rtlCol="0"/>
          <a:lstStyle/>
          <a:p>
            <a:endParaRPr/>
          </a:p>
        </p:txBody>
      </p:sp>
      <p:sp>
        <p:nvSpPr>
          <p:cNvPr id="4" name="テキスト ボックス 3">
            <a:extLst>
              <a:ext uri="{FF2B5EF4-FFF2-40B4-BE49-F238E27FC236}">
                <a16:creationId xmlns:a16="http://schemas.microsoft.com/office/drawing/2014/main" id="{5831C776-E356-4EF9-8052-8106D2F9864D}"/>
              </a:ext>
            </a:extLst>
          </p:cNvPr>
          <p:cNvSpPr txBox="1"/>
          <p:nvPr/>
        </p:nvSpPr>
        <p:spPr>
          <a:xfrm>
            <a:off x="3098131" y="69653"/>
            <a:ext cx="6491394" cy="1077218"/>
          </a:xfrm>
          <a:prstGeom prst="rect">
            <a:avLst/>
          </a:prstGeom>
          <a:noFill/>
        </p:spPr>
        <p:txBody>
          <a:bodyPr wrap="square" rtlCol="0">
            <a:spAutoFit/>
          </a:bodyPr>
          <a:lstStyle/>
          <a:p>
            <a:pPr algn="ctr"/>
            <a:r>
              <a:rPr kumimoji="1" lang="en-US" altLang="ja-JP" sz="3200" dirty="0">
                <a:latin typeface="UD Digi Kyokasho NK-B" panose="02020700000000000000" pitchFamily="18" charset="-128"/>
                <a:ea typeface="UD Digi Kyokasho NK-B" panose="02020700000000000000" pitchFamily="18" charset="-128"/>
              </a:rPr>
              <a:t>Graphene</a:t>
            </a:r>
            <a:r>
              <a:rPr kumimoji="1" lang="ja-JP" altLang="en-US" sz="3200" dirty="0">
                <a:latin typeface="UD Digi Kyokasho NK-B" panose="02020700000000000000" pitchFamily="18" charset="-128"/>
                <a:ea typeface="UD Digi Kyokasho NK-B" panose="02020700000000000000" pitchFamily="18" charset="-128"/>
              </a:rPr>
              <a:t>　</a:t>
            </a:r>
            <a:r>
              <a:rPr kumimoji="1" lang="en-US" altLang="ja-JP" sz="3200" dirty="0">
                <a:latin typeface="UD Digi Kyokasho NK-B" panose="02020700000000000000" pitchFamily="18" charset="-128"/>
                <a:ea typeface="UD Digi Kyokasho NK-B" panose="02020700000000000000" pitchFamily="18" charset="-128"/>
              </a:rPr>
              <a:t>Synthesis Methods</a:t>
            </a:r>
          </a:p>
          <a:p>
            <a:pPr algn="ctr"/>
            <a:r>
              <a:rPr lang="en-US" altLang="ja-JP" sz="3200" dirty="0">
                <a:solidFill>
                  <a:srgbClr val="C00000"/>
                </a:solidFill>
                <a:latin typeface="Amasis MT Pro Medium" panose="02040604050005020304" pitchFamily="18" charset="0"/>
                <a:ea typeface="UD Digi Kyokasho NK-B" panose="02020700000000000000" pitchFamily="18" charset="-128"/>
              </a:rPr>
              <a:t>Flash Joule Heating</a:t>
            </a:r>
            <a:r>
              <a:rPr lang="ja-JP" altLang="en-US" sz="3200" dirty="0">
                <a:latin typeface="Amasis MT Pro Medium" panose="02040604050005020304" pitchFamily="18" charset="0"/>
                <a:ea typeface="UD Digi Kyokasho NK-B" panose="02020700000000000000" pitchFamily="18" charset="-128"/>
              </a:rPr>
              <a:t>（</a:t>
            </a:r>
            <a:r>
              <a:rPr lang="en-US" altLang="ja-JP" sz="3200" dirty="0">
                <a:solidFill>
                  <a:srgbClr val="C00000"/>
                </a:solidFill>
                <a:latin typeface="Amasis MT Pro Medium" panose="02040604050005020304" pitchFamily="18" charset="0"/>
                <a:ea typeface="UD Digi Kyokasho NK-B" panose="02020700000000000000" pitchFamily="18" charset="-128"/>
              </a:rPr>
              <a:t>FJH</a:t>
            </a:r>
            <a:r>
              <a:rPr lang="ja-JP" altLang="en-US" sz="3200" dirty="0">
                <a:latin typeface="Amasis MT Pro Medium" panose="02040604050005020304" pitchFamily="18" charset="0"/>
                <a:ea typeface="UD Digi Kyokasho NK-B" panose="02020700000000000000" pitchFamily="18" charset="-128"/>
              </a:rPr>
              <a:t>）</a:t>
            </a:r>
            <a:endParaRPr kumimoji="1" lang="ja-JP" altLang="en-US" sz="3200" dirty="0">
              <a:latin typeface="Amasis MT Pro Medium" panose="02040604050005020304" pitchFamily="18" charset="0"/>
              <a:ea typeface="UD Digi Kyokasho NK-B" panose="02020700000000000000" pitchFamily="18" charset="-128"/>
            </a:endParaRPr>
          </a:p>
        </p:txBody>
      </p:sp>
      <p:sp>
        <p:nvSpPr>
          <p:cNvPr id="38" name="四角形: 角を丸くする 37">
            <a:extLst>
              <a:ext uri="{FF2B5EF4-FFF2-40B4-BE49-F238E27FC236}">
                <a16:creationId xmlns:a16="http://schemas.microsoft.com/office/drawing/2014/main" id="{EA04AA97-304C-488E-B274-7ACAD6918FAD}"/>
              </a:ext>
            </a:extLst>
          </p:cNvPr>
          <p:cNvSpPr/>
          <p:nvPr/>
        </p:nvSpPr>
        <p:spPr>
          <a:xfrm>
            <a:off x="4232974" y="3222773"/>
            <a:ext cx="1810840" cy="1076325"/>
          </a:xfrm>
          <a:prstGeom prst="roundRect">
            <a:avLst/>
          </a:prstGeom>
          <a:solidFill>
            <a:schemeClr val="tx1">
              <a:lumMod val="50000"/>
              <a:lumOff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FFC000"/>
                </a:solidFill>
                <a:latin typeface="Cooper Black" panose="0208090404030B020404" pitchFamily="18" charset="0"/>
              </a:rPr>
              <a:t>Hammer</a:t>
            </a:r>
          </a:p>
          <a:p>
            <a:pPr algn="ctr"/>
            <a:r>
              <a:rPr kumimoji="1" lang="en-US" altLang="ja-JP" sz="2400" dirty="0">
                <a:solidFill>
                  <a:srgbClr val="FFC000"/>
                </a:solidFill>
                <a:latin typeface="Cooper Black" panose="0208090404030B020404" pitchFamily="18" charset="0"/>
              </a:rPr>
              <a:t>Milling</a:t>
            </a:r>
            <a:endParaRPr kumimoji="1" lang="ja-JP" altLang="en-US" sz="2400" dirty="0">
              <a:solidFill>
                <a:srgbClr val="FFC000"/>
              </a:solidFill>
              <a:latin typeface="Cooper Black" panose="0208090404030B020404" pitchFamily="18" charset="0"/>
            </a:endParaRPr>
          </a:p>
        </p:txBody>
      </p:sp>
      <p:sp>
        <p:nvSpPr>
          <p:cNvPr id="43" name="四角形: 角を丸くする 42">
            <a:extLst>
              <a:ext uri="{FF2B5EF4-FFF2-40B4-BE49-F238E27FC236}">
                <a16:creationId xmlns:a16="http://schemas.microsoft.com/office/drawing/2014/main" id="{DD0117D9-07AF-443F-9F2A-FEBAF0FB467A}"/>
              </a:ext>
            </a:extLst>
          </p:cNvPr>
          <p:cNvSpPr/>
          <p:nvPr/>
        </p:nvSpPr>
        <p:spPr>
          <a:xfrm>
            <a:off x="6839927" y="3223930"/>
            <a:ext cx="1831459" cy="1076325"/>
          </a:xfrm>
          <a:prstGeom prst="round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effectLst>
                  <a:outerShdw blurRad="38100" dist="38100" dir="2700000" algn="tl">
                    <a:srgbClr val="000000">
                      <a:alpha val="43137"/>
                    </a:srgbClr>
                  </a:outerShdw>
                </a:effectLst>
                <a:latin typeface="Cooper Black" panose="0208090404030B020404" pitchFamily="18" charset="0"/>
              </a:rPr>
              <a:t>LC-FJH</a:t>
            </a:r>
          </a:p>
          <a:p>
            <a:pPr algn="ctr"/>
            <a:r>
              <a:rPr lang="en-US" altLang="ja-JP" sz="2000" dirty="0">
                <a:effectLst>
                  <a:outerShdw blurRad="38100" dist="38100" dir="2700000" algn="tl">
                    <a:srgbClr val="000000">
                      <a:alpha val="43137"/>
                    </a:srgbClr>
                  </a:outerShdw>
                </a:effectLst>
                <a:latin typeface="Cooper Black" panose="0208090404030B020404" pitchFamily="18" charset="0"/>
              </a:rPr>
              <a:t>and</a:t>
            </a:r>
          </a:p>
          <a:p>
            <a:pPr algn="ctr"/>
            <a:r>
              <a:rPr kumimoji="1" lang="en-US" altLang="ja-JP" sz="2000" dirty="0">
                <a:effectLst>
                  <a:outerShdw blurRad="38100" dist="38100" dir="2700000" algn="tl">
                    <a:srgbClr val="000000">
                      <a:alpha val="43137"/>
                    </a:srgbClr>
                  </a:outerShdw>
                </a:effectLst>
                <a:latin typeface="Cooper Black" panose="0208090404030B020404" pitchFamily="18" charset="0"/>
              </a:rPr>
              <a:t>HC-FJH</a:t>
            </a:r>
            <a:endParaRPr kumimoji="1" lang="ja-JP" altLang="en-US" sz="2000" dirty="0">
              <a:effectLst>
                <a:outerShdw blurRad="38100" dist="38100" dir="2700000" algn="tl">
                  <a:srgbClr val="000000">
                    <a:alpha val="43137"/>
                  </a:srgbClr>
                </a:outerShdw>
              </a:effectLst>
              <a:latin typeface="Cooper Black" panose="0208090404030B020404" pitchFamily="18" charset="0"/>
            </a:endParaRPr>
          </a:p>
        </p:txBody>
      </p:sp>
      <p:sp>
        <p:nvSpPr>
          <p:cNvPr id="5" name="テキスト ボックス 4">
            <a:extLst>
              <a:ext uri="{FF2B5EF4-FFF2-40B4-BE49-F238E27FC236}">
                <a16:creationId xmlns:a16="http://schemas.microsoft.com/office/drawing/2014/main" id="{6B6F2B8A-E878-489E-9F0A-709E196D20CF}"/>
              </a:ext>
            </a:extLst>
          </p:cNvPr>
          <p:cNvSpPr txBox="1"/>
          <p:nvPr/>
        </p:nvSpPr>
        <p:spPr>
          <a:xfrm>
            <a:off x="708440" y="2869631"/>
            <a:ext cx="3034994" cy="1569660"/>
          </a:xfrm>
          <a:prstGeom prst="rect">
            <a:avLst/>
          </a:prstGeom>
          <a:noFill/>
        </p:spPr>
        <p:txBody>
          <a:bodyPr wrap="square" rtlCol="0">
            <a:spAutoFit/>
          </a:bodyPr>
          <a:lstStyle/>
          <a:p>
            <a:pPr algn="ctr"/>
            <a:r>
              <a:rPr lang="en-US" altLang="ja-JP" sz="2400" b="1" dirty="0">
                <a:latin typeface="Cooper Black" panose="0208090404030B020404" pitchFamily="18" charset="0"/>
              </a:rPr>
              <a:t>5</a:t>
            </a:r>
            <a:r>
              <a:rPr lang="ja-JP" altLang="en-US" sz="2400" b="1" dirty="0">
                <a:latin typeface="Cooper Black" panose="0208090404030B020404" pitchFamily="18" charset="0"/>
              </a:rPr>
              <a:t> </a:t>
            </a:r>
            <a:r>
              <a:rPr kumimoji="1" lang="en-US" altLang="ja-JP" sz="2400" b="1" dirty="0">
                <a:latin typeface="Cooper Black" panose="0208090404030B020404" pitchFamily="18" charset="0"/>
              </a:rPr>
              <a:t>kg </a:t>
            </a:r>
            <a:r>
              <a:rPr lang="en-US" altLang="ja-JP" sz="2400" b="1" dirty="0">
                <a:solidFill>
                  <a:srgbClr val="C00000"/>
                </a:solidFill>
                <a:latin typeface="Cooper Black" panose="0208090404030B020404" pitchFamily="18" charset="0"/>
              </a:rPr>
              <a:t>depolluted</a:t>
            </a:r>
          </a:p>
          <a:p>
            <a:pPr algn="ctr"/>
            <a:r>
              <a:rPr lang="en-US" altLang="ja-JP" sz="2400" b="1" dirty="0">
                <a:solidFill>
                  <a:srgbClr val="C00000"/>
                </a:solidFill>
                <a:latin typeface="Cooper Black" panose="0208090404030B020404" pitchFamily="18" charset="0"/>
              </a:rPr>
              <a:t>and disassembled</a:t>
            </a:r>
          </a:p>
          <a:p>
            <a:pPr algn="ctr"/>
            <a:r>
              <a:rPr kumimoji="1" lang="en-US" altLang="ja-JP" sz="2400" b="1" dirty="0">
                <a:solidFill>
                  <a:srgbClr val="C00000"/>
                </a:solidFill>
                <a:latin typeface="Cooper Black" panose="0208090404030B020404" pitchFamily="18" charset="0"/>
              </a:rPr>
              <a:t>Mixed ELV-WP</a:t>
            </a:r>
          </a:p>
          <a:p>
            <a:pPr algn="ctr"/>
            <a:r>
              <a:rPr lang="en-US" altLang="ja-JP" sz="2400" b="1" dirty="0">
                <a:solidFill>
                  <a:srgbClr val="C00000"/>
                </a:solidFill>
                <a:latin typeface="Cooper Black" panose="0208090404030B020404" pitchFamily="18" charset="0"/>
              </a:rPr>
              <a:t>Shredder residue</a:t>
            </a:r>
            <a:endParaRPr kumimoji="1" lang="ja-JP" altLang="en-US" dirty="0">
              <a:solidFill>
                <a:srgbClr val="C00000"/>
              </a:solidFill>
              <a:latin typeface="Cooper Black" panose="0208090404030B020404" pitchFamily="18" charset="0"/>
            </a:endParaRPr>
          </a:p>
        </p:txBody>
      </p:sp>
      <p:sp>
        <p:nvSpPr>
          <p:cNvPr id="44" name="テキスト ボックス 43">
            <a:extLst>
              <a:ext uri="{FF2B5EF4-FFF2-40B4-BE49-F238E27FC236}">
                <a16:creationId xmlns:a16="http://schemas.microsoft.com/office/drawing/2014/main" id="{6DE05604-3269-4B01-860B-7D8E6C20CCE7}"/>
              </a:ext>
            </a:extLst>
          </p:cNvPr>
          <p:cNvSpPr txBox="1"/>
          <p:nvPr/>
        </p:nvSpPr>
        <p:spPr>
          <a:xfrm>
            <a:off x="1263327" y="1525695"/>
            <a:ext cx="1831333"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Cut-off approach</a:t>
            </a:r>
          </a:p>
          <a:p>
            <a:pPr algn="ctr"/>
            <a:r>
              <a:rPr kumimoji="1" lang="en-US" altLang="ja-JP" sz="1600" dirty="0">
                <a:solidFill>
                  <a:srgbClr val="00B0F0"/>
                </a:solidFill>
                <a:latin typeface="Amasis MT Pro Medium" panose="02040604050005020304" pitchFamily="18" charset="0"/>
              </a:rPr>
              <a:t>0MJ energy</a:t>
            </a:r>
          </a:p>
          <a:p>
            <a:pPr algn="ctr"/>
            <a:r>
              <a:rPr lang="en-US" altLang="ja-JP" sz="1600" dirty="0">
                <a:solidFill>
                  <a:srgbClr val="00B0F0"/>
                </a:solidFill>
                <a:latin typeface="Amasis MT Pro Medium" panose="02040604050005020304" pitchFamily="18" charset="0"/>
              </a:rPr>
              <a:t>0</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45" name="テキスト ボックス 44">
            <a:extLst>
              <a:ext uri="{FF2B5EF4-FFF2-40B4-BE49-F238E27FC236}">
                <a16:creationId xmlns:a16="http://schemas.microsoft.com/office/drawing/2014/main" id="{7FE60E49-DF36-48A7-A4D7-61D75EEF3541}"/>
              </a:ext>
            </a:extLst>
          </p:cNvPr>
          <p:cNvSpPr txBox="1"/>
          <p:nvPr/>
        </p:nvSpPr>
        <p:spPr>
          <a:xfrm>
            <a:off x="1068768" y="4927197"/>
            <a:ext cx="2220452" cy="584775"/>
          </a:xfrm>
          <a:prstGeom prst="rect">
            <a:avLst/>
          </a:prstGeom>
          <a:noFill/>
        </p:spPr>
        <p:txBody>
          <a:bodyPr wrap="square" rtlCol="0">
            <a:spAutoFit/>
          </a:bodyPr>
          <a:lstStyle/>
          <a:p>
            <a:pPr algn="ctr"/>
            <a:r>
              <a:rPr lang="en-US" altLang="ja-JP" sz="1600" dirty="0">
                <a:solidFill>
                  <a:schemeClr val="accent5">
                    <a:lumMod val="50000"/>
                  </a:schemeClr>
                </a:solidFill>
                <a:latin typeface="Amasis MT Pro Medium" panose="02040604050005020304" pitchFamily="18" charset="0"/>
              </a:rPr>
              <a:t>Cut-off approach</a:t>
            </a:r>
          </a:p>
          <a:p>
            <a:pPr algn="ctr"/>
            <a:r>
              <a:rPr lang="en-US" altLang="ja-JP" sz="1600" dirty="0">
                <a:solidFill>
                  <a:srgbClr val="00B0F0"/>
                </a:solidFill>
                <a:latin typeface="Amasis MT Pro Medium" panose="02040604050005020304" pitchFamily="18" charset="0"/>
              </a:rPr>
              <a:t>0</a:t>
            </a:r>
            <a:r>
              <a:rPr kumimoji="1" lang="en-US" altLang="ja-JP" sz="1600" dirty="0">
                <a:solidFill>
                  <a:srgbClr val="00B0F0"/>
                </a:solidFill>
                <a:latin typeface="Amasis MT Pro Medium" panose="02040604050005020304" pitchFamily="18" charset="0"/>
              </a:rPr>
              <a:t>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58" name="テキスト ボックス 57">
            <a:extLst>
              <a:ext uri="{FF2B5EF4-FFF2-40B4-BE49-F238E27FC236}">
                <a16:creationId xmlns:a16="http://schemas.microsoft.com/office/drawing/2014/main" id="{346BF9BA-7BBD-43B1-AAD1-F17BBAF0DBF4}"/>
              </a:ext>
            </a:extLst>
          </p:cNvPr>
          <p:cNvSpPr txBox="1"/>
          <p:nvPr/>
        </p:nvSpPr>
        <p:spPr>
          <a:xfrm>
            <a:off x="4071430" y="1895027"/>
            <a:ext cx="2210579" cy="830997"/>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0.25kg </a:t>
            </a:r>
            <a:r>
              <a:rPr kumimoji="1" lang="en-US" altLang="ja-JP" sz="1600" dirty="0" err="1">
                <a:solidFill>
                  <a:schemeClr val="accent5">
                    <a:lumMod val="50000"/>
                  </a:schemeClr>
                </a:solidFill>
                <a:latin typeface="Amasis MT Pro Medium" panose="02040604050005020304" pitchFamily="18" charset="0"/>
              </a:rPr>
              <a:t>metcoke</a:t>
            </a:r>
            <a:endParaRPr lang="en-US" altLang="ja-JP" sz="1600" dirty="0">
              <a:solidFill>
                <a:schemeClr val="accent5">
                  <a:lumMod val="50000"/>
                </a:schemeClr>
              </a:solidFill>
              <a:latin typeface="Amasis MT Pro Medium" panose="02040604050005020304" pitchFamily="18" charset="0"/>
            </a:endParaRPr>
          </a:p>
          <a:p>
            <a:pPr algn="ctr"/>
            <a:r>
              <a:rPr kumimoji="1" lang="en-US" altLang="ja-JP" sz="1600" dirty="0">
                <a:solidFill>
                  <a:srgbClr val="00B0F0"/>
                </a:solidFill>
                <a:latin typeface="Amasis MT Pro Medium" panose="02040604050005020304" pitchFamily="18" charset="0"/>
              </a:rPr>
              <a:t>9.5MJ energy</a:t>
            </a:r>
          </a:p>
          <a:p>
            <a:pPr algn="ctr"/>
            <a:r>
              <a:rPr lang="en-US" altLang="ja-JP" sz="1600" dirty="0">
                <a:solidFill>
                  <a:srgbClr val="00B0F0"/>
                </a:solidFill>
                <a:latin typeface="Amasis MT Pro Medium" panose="02040604050005020304" pitchFamily="18" charset="0"/>
              </a:rPr>
              <a:t>0.38</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1" name="テキスト ボックス 60">
            <a:extLst>
              <a:ext uri="{FF2B5EF4-FFF2-40B4-BE49-F238E27FC236}">
                <a16:creationId xmlns:a16="http://schemas.microsoft.com/office/drawing/2014/main" id="{8DAD07BD-F587-4338-A207-BA79179027D3}"/>
              </a:ext>
            </a:extLst>
          </p:cNvPr>
          <p:cNvSpPr txBox="1"/>
          <p:nvPr/>
        </p:nvSpPr>
        <p:spPr>
          <a:xfrm>
            <a:off x="4055703" y="4945671"/>
            <a:ext cx="2210579" cy="1077218"/>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Finely ground mixture of ELV-WP</a:t>
            </a:r>
          </a:p>
          <a:p>
            <a:pPr algn="ctr"/>
            <a:r>
              <a:rPr kumimoji="1" lang="en-US" altLang="ja-JP" sz="1600" dirty="0">
                <a:solidFill>
                  <a:schemeClr val="accent5">
                    <a:lumMod val="50000"/>
                  </a:schemeClr>
                </a:solidFill>
                <a:latin typeface="Amasis MT Pro Medium" panose="02040604050005020304" pitchFamily="18" charset="0"/>
              </a:rPr>
              <a:t>and </a:t>
            </a:r>
            <a:r>
              <a:rPr kumimoji="1" lang="en-US" altLang="ja-JP" sz="1600" dirty="0" err="1">
                <a:solidFill>
                  <a:schemeClr val="accent5">
                    <a:lumMod val="50000"/>
                  </a:schemeClr>
                </a:solidFill>
                <a:latin typeface="Amasis MT Pro Medium" panose="02040604050005020304" pitchFamily="18" charset="0"/>
              </a:rPr>
              <a:t>metcoke</a:t>
            </a:r>
            <a:endParaRPr lang="en-US" altLang="ja-JP" sz="1600" dirty="0">
              <a:solidFill>
                <a:schemeClr val="accent5">
                  <a:lumMod val="50000"/>
                </a:schemeClr>
              </a:solidFill>
              <a:latin typeface="Amasis MT Pro Medium" panose="02040604050005020304" pitchFamily="18" charset="0"/>
            </a:endParaRPr>
          </a:p>
          <a:p>
            <a:pPr algn="ctr"/>
            <a:r>
              <a:rPr kumimoji="1" lang="en-US" altLang="ja-JP" sz="1600" dirty="0">
                <a:solidFill>
                  <a:srgbClr val="00B0F0"/>
                </a:solidFill>
                <a:latin typeface="Amasis MT Pro Medium" panose="02040604050005020304" pitchFamily="18" charset="0"/>
              </a:rPr>
              <a:t>0.17kg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2" name="テキスト ボックス 61">
            <a:extLst>
              <a:ext uri="{FF2B5EF4-FFF2-40B4-BE49-F238E27FC236}">
                <a16:creationId xmlns:a16="http://schemas.microsoft.com/office/drawing/2014/main" id="{5DC9080E-5E89-422C-8306-545DBAB7C9E8}"/>
              </a:ext>
            </a:extLst>
          </p:cNvPr>
          <p:cNvSpPr txBox="1"/>
          <p:nvPr/>
        </p:nvSpPr>
        <p:spPr>
          <a:xfrm>
            <a:off x="6173782" y="1606762"/>
            <a:ext cx="2939727" cy="1077218"/>
          </a:xfrm>
          <a:prstGeom prst="rect">
            <a:avLst/>
          </a:prstGeom>
          <a:noFill/>
        </p:spPr>
        <p:txBody>
          <a:bodyPr wrap="square" rtlCol="0">
            <a:spAutoFit/>
          </a:bodyPr>
          <a:lstStyle/>
          <a:p>
            <a:pPr algn="ctr"/>
            <a:r>
              <a:rPr kumimoji="1" lang="en-US" altLang="ja-JP" sz="1600" dirty="0">
                <a:solidFill>
                  <a:schemeClr val="accent5">
                    <a:lumMod val="50000"/>
                  </a:schemeClr>
                </a:solidFill>
                <a:latin typeface="Amasis MT Pro Medium" panose="02040604050005020304" pitchFamily="18" charset="0"/>
              </a:rPr>
              <a:t>5.2kg </a:t>
            </a:r>
            <a:r>
              <a:rPr lang="en-US" altLang="ja-JP" sz="1600" dirty="0">
                <a:solidFill>
                  <a:schemeClr val="accent5">
                    <a:lumMod val="50000"/>
                  </a:schemeClr>
                </a:solidFill>
                <a:latin typeface="Amasis MT Pro Medium" panose="02040604050005020304" pitchFamily="18" charset="0"/>
              </a:rPr>
              <a:t> Finely ground mixture</a:t>
            </a:r>
          </a:p>
          <a:p>
            <a:pPr algn="ctr"/>
            <a:r>
              <a:rPr lang="en-US" altLang="ja-JP" sz="1600" dirty="0">
                <a:solidFill>
                  <a:schemeClr val="accent5">
                    <a:lumMod val="50000"/>
                  </a:schemeClr>
                </a:solidFill>
                <a:latin typeface="Amasis MT Pro Medium" panose="02040604050005020304" pitchFamily="18" charset="0"/>
              </a:rPr>
              <a:t>of ELV-WP and </a:t>
            </a:r>
            <a:r>
              <a:rPr lang="en-US" altLang="ja-JP" sz="1600" dirty="0" err="1">
                <a:solidFill>
                  <a:schemeClr val="accent5">
                    <a:lumMod val="50000"/>
                  </a:schemeClr>
                </a:solidFill>
                <a:latin typeface="Amasis MT Pro Medium" panose="02040604050005020304" pitchFamily="18" charset="0"/>
              </a:rPr>
              <a:t>metcoke</a:t>
            </a:r>
            <a:r>
              <a:rPr lang="en-US" altLang="ja-JP" sz="1600" dirty="0">
                <a:solidFill>
                  <a:schemeClr val="accent5">
                    <a:lumMod val="50000"/>
                  </a:schemeClr>
                </a:solidFill>
                <a:latin typeface="Amasis MT Pro Medium" panose="02040604050005020304" pitchFamily="18" charset="0"/>
              </a:rPr>
              <a:t> </a:t>
            </a:r>
          </a:p>
          <a:p>
            <a:pPr algn="ctr"/>
            <a:r>
              <a:rPr kumimoji="1" lang="en-US" altLang="ja-JP" sz="1600" dirty="0">
                <a:solidFill>
                  <a:srgbClr val="00B0F0"/>
                </a:solidFill>
                <a:latin typeface="Amasis MT Pro Medium" panose="02040604050005020304" pitchFamily="18" charset="0"/>
              </a:rPr>
              <a:t>252.4MJ energy</a:t>
            </a:r>
          </a:p>
          <a:p>
            <a:pPr algn="ctr"/>
            <a:r>
              <a:rPr lang="en-US" altLang="ja-JP" sz="1600" dirty="0">
                <a:solidFill>
                  <a:srgbClr val="00B0F0"/>
                </a:solidFill>
                <a:latin typeface="Amasis MT Pro Medium" panose="02040604050005020304" pitchFamily="18" charset="0"/>
              </a:rPr>
              <a:t>84.2</a:t>
            </a:r>
            <a:r>
              <a:rPr lang="ja-JP" altLang="en-US" sz="1600" dirty="0">
                <a:solidFill>
                  <a:srgbClr val="00B0F0"/>
                </a:solidFill>
                <a:latin typeface="Amasis MT Pro Medium" panose="02040604050005020304" pitchFamily="18" charset="0"/>
              </a:rPr>
              <a:t>㍑ </a:t>
            </a:r>
            <a:r>
              <a:rPr lang="en-US" altLang="ja-JP" sz="1600" dirty="0">
                <a:solidFill>
                  <a:srgbClr val="00B0F0"/>
                </a:solidFill>
                <a:latin typeface="Amasis MT Pro Medium" panose="02040604050005020304" pitchFamily="18" charset="0"/>
              </a:rPr>
              <a:t>water</a:t>
            </a:r>
            <a:endParaRPr kumimoji="1" lang="ja-JP" altLang="en-US" sz="1600" dirty="0">
              <a:solidFill>
                <a:srgbClr val="00B0F0"/>
              </a:solidFill>
              <a:latin typeface="Amasis MT Pro Medium" panose="02040604050005020304" pitchFamily="18" charset="0"/>
            </a:endParaRPr>
          </a:p>
        </p:txBody>
      </p:sp>
      <p:sp>
        <p:nvSpPr>
          <p:cNvPr id="63" name="テキスト ボックス 62">
            <a:extLst>
              <a:ext uri="{FF2B5EF4-FFF2-40B4-BE49-F238E27FC236}">
                <a16:creationId xmlns:a16="http://schemas.microsoft.com/office/drawing/2014/main" id="{48C5E7DC-8192-406A-B0BA-A9BDB75492C5}"/>
              </a:ext>
            </a:extLst>
          </p:cNvPr>
          <p:cNvSpPr txBox="1"/>
          <p:nvPr/>
        </p:nvSpPr>
        <p:spPr>
          <a:xfrm>
            <a:off x="6650366" y="4945672"/>
            <a:ext cx="2210579" cy="338554"/>
          </a:xfrm>
          <a:prstGeom prst="rect">
            <a:avLst/>
          </a:prstGeom>
          <a:noFill/>
        </p:spPr>
        <p:txBody>
          <a:bodyPr wrap="square" rtlCol="0">
            <a:spAutoFit/>
          </a:bodyPr>
          <a:lstStyle/>
          <a:p>
            <a:pPr algn="ctr"/>
            <a:r>
              <a:rPr kumimoji="1" lang="en-US" altLang="ja-JP" sz="1600" dirty="0">
                <a:solidFill>
                  <a:srgbClr val="00B0F0"/>
                </a:solidFill>
                <a:latin typeface="Amasis MT Pro Medium" panose="02040604050005020304" pitchFamily="18" charset="0"/>
              </a:rPr>
              <a:t>16.15kg CO</a:t>
            </a:r>
            <a:r>
              <a:rPr kumimoji="1" lang="en-US" altLang="ja-JP" sz="1600" baseline="-25000" dirty="0">
                <a:solidFill>
                  <a:srgbClr val="00B0F0"/>
                </a:solidFill>
                <a:latin typeface="Amasis MT Pro Medium" panose="02040604050005020304" pitchFamily="18" charset="0"/>
              </a:rPr>
              <a:t>2</a:t>
            </a:r>
            <a:r>
              <a:rPr kumimoji="1" lang="en-US" altLang="ja-JP" sz="1600" dirty="0">
                <a:solidFill>
                  <a:srgbClr val="00B0F0"/>
                </a:solidFill>
                <a:latin typeface="Amasis MT Pro Medium" panose="02040604050005020304" pitchFamily="18" charset="0"/>
              </a:rPr>
              <a:t> eq</a:t>
            </a:r>
            <a:endParaRPr kumimoji="1" lang="ja-JP" altLang="en-US" sz="1600" dirty="0">
              <a:solidFill>
                <a:srgbClr val="00B0F0"/>
              </a:solidFill>
              <a:latin typeface="Amasis MT Pro Medium" panose="02040604050005020304" pitchFamily="18" charset="0"/>
            </a:endParaRPr>
          </a:p>
        </p:txBody>
      </p:sp>
      <p:sp>
        <p:nvSpPr>
          <p:cNvPr id="66" name="テキスト ボックス 65">
            <a:extLst>
              <a:ext uri="{FF2B5EF4-FFF2-40B4-BE49-F238E27FC236}">
                <a16:creationId xmlns:a16="http://schemas.microsoft.com/office/drawing/2014/main" id="{4E5EECC2-6EEB-405E-A4D2-0AF8787BE8DA}"/>
              </a:ext>
            </a:extLst>
          </p:cNvPr>
          <p:cNvSpPr txBox="1"/>
          <p:nvPr/>
        </p:nvSpPr>
        <p:spPr>
          <a:xfrm>
            <a:off x="9383239" y="2901020"/>
            <a:ext cx="1768822" cy="1323439"/>
          </a:xfrm>
          <a:prstGeom prst="rect">
            <a:avLst/>
          </a:prstGeom>
          <a:noFill/>
        </p:spPr>
        <p:txBody>
          <a:bodyPr wrap="square" rtlCol="0">
            <a:spAutoFit/>
          </a:bodyPr>
          <a:lstStyle/>
          <a:p>
            <a:pPr algn="ctr"/>
            <a:r>
              <a:rPr lang="en-US" altLang="ja-JP" sz="3200" b="1" dirty="0">
                <a:solidFill>
                  <a:srgbClr val="002060"/>
                </a:solidFill>
                <a:latin typeface="Cooper Black" panose="0208090404030B020404" pitchFamily="18" charset="0"/>
              </a:rPr>
              <a:t>1</a:t>
            </a:r>
            <a:r>
              <a:rPr kumimoji="1" lang="en-US" altLang="ja-JP" sz="3200" b="1" dirty="0">
                <a:solidFill>
                  <a:srgbClr val="002060"/>
                </a:solidFill>
                <a:latin typeface="Cooper Black" panose="0208090404030B020404" pitchFamily="18" charset="0"/>
              </a:rPr>
              <a:t>kg</a:t>
            </a:r>
          </a:p>
          <a:p>
            <a:pPr algn="ctr"/>
            <a:r>
              <a:rPr lang="en-US" altLang="ja-JP" sz="2400" b="1" dirty="0">
                <a:latin typeface="Cooper Black" panose="0208090404030B020404" pitchFamily="18" charset="0"/>
              </a:rPr>
              <a:t>Graphene Powder</a:t>
            </a:r>
            <a:endParaRPr kumimoji="1" lang="ja-JP" altLang="en-US" dirty="0">
              <a:latin typeface="Cooper Black" panose="0208090404030B020404" pitchFamily="18" charset="0"/>
            </a:endParaRPr>
          </a:p>
        </p:txBody>
      </p:sp>
      <p:cxnSp>
        <p:nvCxnSpPr>
          <p:cNvPr id="9" name="直線矢印コネクタ 8">
            <a:extLst>
              <a:ext uri="{FF2B5EF4-FFF2-40B4-BE49-F238E27FC236}">
                <a16:creationId xmlns:a16="http://schemas.microsoft.com/office/drawing/2014/main" id="{02C37BE5-8B5F-4448-989D-C6C531B9584C}"/>
              </a:ext>
            </a:extLst>
          </p:cNvPr>
          <p:cNvCxnSpPr>
            <a:cxnSpLocks/>
            <a:stCxn id="44" idx="2"/>
          </p:cNvCxnSpPr>
          <p:nvPr/>
        </p:nvCxnSpPr>
        <p:spPr>
          <a:xfrm>
            <a:off x="2178994" y="2356692"/>
            <a:ext cx="0" cy="600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EE68B3B4-C5C6-496F-9393-9728647B0A8E}"/>
              </a:ext>
            </a:extLst>
          </p:cNvPr>
          <p:cNvCxnSpPr>
            <a:cxnSpLocks/>
          </p:cNvCxnSpPr>
          <p:nvPr/>
        </p:nvCxnSpPr>
        <p:spPr>
          <a:xfrm flipV="1">
            <a:off x="2178994" y="439805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FCDB0152-32CB-4226-B2DF-2A46B9E9F220}"/>
              </a:ext>
            </a:extLst>
          </p:cNvPr>
          <p:cNvCxnSpPr>
            <a:cxnSpLocks/>
          </p:cNvCxnSpPr>
          <p:nvPr/>
        </p:nvCxnSpPr>
        <p:spPr>
          <a:xfrm flipV="1">
            <a:off x="5160993" y="4398056"/>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F0F25B1-4E75-4C51-B481-84E47303A4D5}"/>
              </a:ext>
            </a:extLst>
          </p:cNvPr>
          <p:cNvCxnSpPr>
            <a:cxnSpLocks/>
          </p:cNvCxnSpPr>
          <p:nvPr/>
        </p:nvCxnSpPr>
        <p:spPr>
          <a:xfrm flipV="1">
            <a:off x="7721389" y="4373807"/>
            <a:ext cx="0" cy="547616"/>
          </a:xfrm>
          <a:prstGeom prst="straightConnector1">
            <a:avLst/>
          </a:prstGeom>
          <a:ln w="38100">
            <a:solidFill>
              <a:schemeClr val="accent2">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BBC4FC53-16C9-483B-9E9E-530241E69DCD}"/>
              </a:ext>
            </a:extLst>
          </p:cNvPr>
          <p:cNvCxnSpPr>
            <a:cxnSpLocks/>
          </p:cNvCxnSpPr>
          <p:nvPr/>
        </p:nvCxnSpPr>
        <p:spPr>
          <a:xfrm>
            <a:off x="5162970" y="2656829"/>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21EBC64-C248-4657-A5EA-80432A1635A7}"/>
              </a:ext>
            </a:extLst>
          </p:cNvPr>
          <p:cNvCxnSpPr>
            <a:cxnSpLocks/>
          </p:cNvCxnSpPr>
          <p:nvPr/>
        </p:nvCxnSpPr>
        <p:spPr>
          <a:xfrm>
            <a:off x="7643646" y="2646770"/>
            <a:ext cx="0" cy="531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矢印: 右 75">
            <a:extLst>
              <a:ext uri="{FF2B5EF4-FFF2-40B4-BE49-F238E27FC236}">
                <a16:creationId xmlns:a16="http://schemas.microsoft.com/office/drawing/2014/main" id="{986650C2-DEB1-4B00-9FDD-62448A4FA26E}"/>
              </a:ext>
            </a:extLst>
          </p:cNvPr>
          <p:cNvSpPr/>
          <p:nvPr/>
        </p:nvSpPr>
        <p:spPr>
          <a:xfrm>
            <a:off x="3715925" y="3601319"/>
            <a:ext cx="379417"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矢印: 右 76">
            <a:extLst>
              <a:ext uri="{FF2B5EF4-FFF2-40B4-BE49-F238E27FC236}">
                <a16:creationId xmlns:a16="http://schemas.microsoft.com/office/drawing/2014/main" id="{403E4D4D-BBE0-4801-9338-253D102A05EB}"/>
              </a:ext>
            </a:extLst>
          </p:cNvPr>
          <p:cNvSpPr/>
          <p:nvPr/>
        </p:nvSpPr>
        <p:spPr>
          <a:xfrm>
            <a:off x="6114328" y="3601319"/>
            <a:ext cx="636591"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矢印: 右 78">
            <a:extLst>
              <a:ext uri="{FF2B5EF4-FFF2-40B4-BE49-F238E27FC236}">
                <a16:creationId xmlns:a16="http://schemas.microsoft.com/office/drawing/2014/main" id="{1650BF54-C6BE-41D0-87F8-54BB3B747E15}"/>
              </a:ext>
            </a:extLst>
          </p:cNvPr>
          <p:cNvSpPr/>
          <p:nvPr/>
        </p:nvSpPr>
        <p:spPr>
          <a:xfrm>
            <a:off x="8742527" y="3637748"/>
            <a:ext cx="657842" cy="354156"/>
          </a:xfrm>
          <a:prstGeom prst="rightArrow">
            <a:avLst/>
          </a:prstGeom>
          <a:solidFill>
            <a:schemeClr val="tx1"/>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029C2EC-F652-496A-BF82-7D23829BFD14}"/>
              </a:ext>
            </a:extLst>
          </p:cNvPr>
          <p:cNvSpPr txBox="1"/>
          <p:nvPr/>
        </p:nvSpPr>
        <p:spPr>
          <a:xfrm>
            <a:off x="1256294" y="6373638"/>
            <a:ext cx="4493149" cy="338554"/>
          </a:xfrm>
          <a:prstGeom prst="rect">
            <a:avLst/>
          </a:prstGeom>
          <a:noFill/>
        </p:spPr>
        <p:txBody>
          <a:bodyPr wrap="square" rtlCol="0">
            <a:spAutoFit/>
          </a:bodyPr>
          <a:lstStyle/>
          <a:p>
            <a:r>
              <a:rPr kumimoji="1" lang="en-US" altLang="ja-JP" sz="1600" dirty="0">
                <a:latin typeface="Amasis MT Pro Medium" panose="02040604050005020304" pitchFamily="18" charset="0"/>
              </a:rPr>
              <a:t>ELV-WP</a:t>
            </a:r>
            <a:r>
              <a:rPr lang="ja-JP" altLang="en-US" sz="1600" dirty="0">
                <a:latin typeface="Amasis MT Pro Medium" panose="02040604050005020304" pitchFamily="18" charset="0"/>
              </a:rPr>
              <a:t> </a:t>
            </a:r>
            <a:r>
              <a:rPr kumimoji="1" lang="en-US" altLang="ja-JP" sz="1600" dirty="0">
                <a:latin typeface="Amasis MT Pro Medium" panose="02040604050005020304" pitchFamily="18" charset="0"/>
              </a:rPr>
              <a:t>: End of Life Vehicles-Waste Plastic</a:t>
            </a:r>
            <a:endParaRPr kumimoji="1" lang="ja-JP" altLang="en-US" sz="1600" dirty="0">
              <a:latin typeface="Amasis MT Pro Medium" panose="02040604050005020304" pitchFamily="18" charset="0"/>
            </a:endParaRPr>
          </a:p>
        </p:txBody>
      </p:sp>
      <p:sp>
        <p:nvSpPr>
          <p:cNvPr id="39" name="テキスト ボックス 38">
            <a:extLst>
              <a:ext uri="{FF2B5EF4-FFF2-40B4-BE49-F238E27FC236}">
                <a16:creationId xmlns:a16="http://schemas.microsoft.com/office/drawing/2014/main" id="{A163CB34-9579-4F0B-B0C8-849770192E8E}"/>
              </a:ext>
            </a:extLst>
          </p:cNvPr>
          <p:cNvSpPr txBox="1"/>
          <p:nvPr/>
        </p:nvSpPr>
        <p:spPr>
          <a:xfrm>
            <a:off x="6470674" y="6252119"/>
            <a:ext cx="4965499" cy="584775"/>
          </a:xfrm>
          <a:prstGeom prst="rect">
            <a:avLst/>
          </a:prstGeom>
          <a:noFill/>
        </p:spPr>
        <p:txBody>
          <a:bodyPr wrap="square" rtlCol="0">
            <a:spAutoFit/>
          </a:bodyPr>
          <a:lstStyle/>
          <a:p>
            <a:r>
              <a:rPr kumimoji="1" lang="en-US" altLang="ja-JP" sz="1600" dirty="0">
                <a:latin typeface="Amasis MT Pro Medium" panose="02040604050005020304" pitchFamily="18" charset="0"/>
              </a:rPr>
              <a:t>LC-FJH</a:t>
            </a:r>
            <a:r>
              <a:rPr lang="ja-JP" altLang="en-US" sz="1600" dirty="0">
                <a:latin typeface="Amasis MT Pro Medium" panose="02040604050005020304" pitchFamily="18" charset="0"/>
              </a:rPr>
              <a:t> </a:t>
            </a:r>
            <a:r>
              <a:rPr kumimoji="1" lang="en-US" altLang="ja-JP" sz="1600" dirty="0">
                <a:latin typeface="Amasis MT Pro Medium" panose="02040604050005020304" pitchFamily="18" charset="0"/>
              </a:rPr>
              <a:t>: Low Current Flash Joule Heating</a:t>
            </a:r>
          </a:p>
          <a:p>
            <a:r>
              <a:rPr lang="en-US" altLang="ja-JP" sz="1600" dirty="0">
                <a:latin typeface="Amasis MT Pro Medium" panose="02040604050005020304" pitchFamily="18" charset="0"/>
              </a:rPr>
              <a:t>HC-FJH : Hight Current Flash Joule Heating</a:t>
            </a:r>
            <a:endParaRPr kumimoji="1" lang="ja-JP" altLang="en-US" sz="1600" dirty="0">
              <a:latin typeface="Amasis MT Pro Medium" panose="02040604050005020304" pitchFamily="18" charset="0"/>
            </a:endParaRPr>
          </a:p>
        </p:txBody>
      </p:sp>
      <p:pic>
        <p:nvPicPr>
          <p:cNvPr id="40" name="Picture 9" descr="MCj04244660000[1]">
            <a:extLst>
              <a:ext uri="{FF2B5EF4-FFF2-40B4-BE49-F238E27FC236}">
                <a16:creationId xmlns:a16="http://schemas.microsoft.com/office/drawing/2014/main" id="{F8FC4160-2AC3-4888-A246-71258EDFA9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0927" y="4504058"/>
            <a:ext cx="1538884" cy="132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テキスト ボックス 9">
            <a:extLst>
              <a:ext uri="{FF2B5EF4-FFF2-40B4-BE49-F238E27FC236}">
                <a16:creationId xmlns:a16="http://schemas.microsoft.com/office/drawing/2014/main" id="{7CDC57DD-B50B-4C8A-B4E2-CE88D8C0CF49}"/>
              </a:ext>
            </a:extLst>
          </p:cNvPr>
          <p:cNvSpPr txBox="1"/>
          <p:nvPr/>
        </p:nvSpPr>
        <p:spPr>
          <a:xfrm rot="20675389">
            <a:off x="9610520" y="4376753"/>
            <a:ext cx="2007118" cy="307777"/>
          </a:xfrm>
          <a:prstGeom prst="rect">
            <a:avLst/>
          </a:prstGeom>
          <a:noFill/>
        </p:spPr>
        <p:txBody>
          <a:bodyPr wrap="square" rtlCol="0">
            <a:spAutoFit/>
          </a:bodyPr>
          <a:lstStyle/>
          <a:p>
            <a:r>
              <a:rPr kumimoji="1" lang="ja-JP" altLang="en-US" sz="1400" b="1" dirty="0">
                <a:latin typeface="UD デジタル 教科書体 NK-R" panose="02020400000000000000" pitchFamily="18" charset="-128"/>
                <a:ea typeface="UD デジタル 教科書体 NK-R" panose="02020400000000000000" pitchFamily="18" charset="-128"/>
              </a:rPr>
              <a:t>精製工程は不要だよ！</a:t>
            </a:r>
          </a:p>
        </p:txBody>
      </p:sp>
      <p:pic>
        <p:nvPicPr>
          <p:cNvPr id="47" name="図 46">
            <a:extLst>
              <a:ext uri="{FF2B5EF4-FFF2-40B4-BE49-F238E27FC236}">
                <a16:creationId xmlns:a16="http://schemas.microsoft.com/office/drawing/2014/main" id="{2777E6CB-90D8-44EE-BCAF-A9D86C0EC4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243" y="0"/>
            <a:ext cx="10795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図 18">
            <a:extLst>
              <a:ext uri="{FF2B5EF4-FFF2-40B4-BE49-F238E27FC236}">
                <a16:creationId xmlns:a16="http://schemas.microsoft.com/office/drawing/2014/main" id="{3421BB83-2F34-42F8-B689-8029FCB287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25362" y="2348199"/>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1773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F530047C-8D61-473D-BB0B-92D27AADD8B4}"/>
              </a:ext>
            </a:extLst>
          </p:cNvPr>
          <p:cNvSpPr txBox="1"/>
          <p:nvPr/>
        </p:nvSpPr>
        <p:spPr>
          <a:xfrm>
            <a:off x="2116493" y="1301568"/>
            <a:ext cx="7959012" cy="1508105"/>
          </a:xfrm>
          <a:prstGeom prst="rect">
            <a:avLst/>
          </a:prstGeom>
          <a:solidFill>
            <a:schemeClr val="bg1"/>
          </a:solidFill>
        </p:spPr>
        <p:txBody>
          <a:bodyPr wrap="square">
            <a:spAutoFit/>
          </a:bodyPr>
          <a:lstStyle/>
          <a:p>
            <a:pPr algn="ctr"/>
            <a:r>
              <a:rPr lang="ja-JP" altLang="en-US" sz="4800" dirty="0">
                <a:solidFill>
                  <a:srgbClr val="C00000"/>
                </a:solidFill>
                <a:latin typeface="Amasis MT Pro Medium" panose="02040604050005020304" pitchFamily="18" charset="0"/>
                <a:ea typeface="UD Digi Kyokasho NK-B" panose="02020700000000000000" pitchFamily="18" charset="-128"/>
              </a:rPr>
              <a:t>フラッシュ・ジュール加熱</a:t>
            </a:r>
            <a:endParaRPr lang="en-US" altLang="ja-JP" sz="4800" dirty="0">
              <a:solidFill>
                <a:srgbClr val="C00000"/>
              </a:solidFill>
              <a:latin typeface="Amasis MT Pro Medium" panose="02040604050005020304" pitchFamily="18" charset="0"/>
              <a:ea typeface="UD Digi Kyokasho NK-B" panose="02020700000000000000" pitchFamily="18" charset="-128"/>
            </a:endParaRPr>
          </a:p>
          <a:p>
            <a:pPr algn="ctr"/>
            <a:r>
              <a:rPr lang="ja-JP" altLang="en-US" sz="4400" dirty="0">
                <a:solidFill>
                  <a:srgbClr val="C00000"/>
                </a:solidFill>
                <a:latin typeface="Amasis MT Pro Medium" panose="02040604050005020304" pitchFamily="18" charset="0"/>
                <a:ea typeface="UD Digi Kyokasho NK-B" panose="02020700000000000000" pitchFamily="18" charset="-128"/>
              </a:rPr>
              <a:t>（</a:t>
            </a:r>
            <a:r>
              <a:rPr lang="en-US" altLang="ja-JP" sz="4400" dirty="0">
                <a:solidFill>
                  <a:srgbClr val="C00000"/>
                </a:solidFill>
                <a:latin typeface="Amasis MT Pro Medium" panose="02040604050005020304" pitchFamily="18" charset="0"/>
                <a:ea typeface="UD Digi Kyokasho NK-B" panose="02020700000000000000" pitchFamily="18" charset="-128"/>
              </a:rPr>
              <a:t>Flash Joule Heating</a:t>
            </a:r>
            <a:r>
              <a:rPr lang="ja-JP" altLang="en-US" sz="4400" dirty="0">
                <a:solidFill>
                  <a:srgbClr val="C00000"/>
                </a:solidFill>
                <a:latin typeface="Amasis MT Pro Medium" panose="02040604050005020304" pitchFamily="18" charset="0"/>
                <a:ea typeface="UD Digi Kyokasho NK-B" panose="02020700000000000000" pitchFamily="18" charset="-128"/>
              </a:rPr>
              <a:t>）</a:t>
            </a:r>
            <a:endParaRPr kumimoji="1" lang="ja-JP" altLang="en-US" sz="4400" dirty="0">
              <a:latin typeface="Amasis MT Pro Medium" panose="02040604050005020304" pitchFamily="18" charset="0"/>
              <a:ea typeface="UD Digi Kyokasho NK-B" panose="02020700000000000000" pitchFamily="18" charset="-128"/>
            </a:endParaRPr>
          </a:p>
        </p:txBody>
      </p:sp>
      <p:sp>
        <p:nvSpPr>
          <p:cNvPr id="17" name="稲妻 16">
            <a:extLst>
              <a:ext uri="{FF2B5EF4-FFF2-40B4-BE49-F238E27FC236}">
                <a16:creationId xmlns:a16="http://schemas.microsoft.com/office/drawing/2014/main" id="{DE4B418E-924E-4849-9BC9-167FE071C8E4}"/>
              </a:ext>
            </a:extLst>
          </p:cNvPr>
          <p:cNvSpPr/>
          <p:nvPr/>
        </p:nvSpPr>
        <p:spPr>
          <a:xfrm rot="1024955">
            <a:off x="5764323" y="2594922"/>
            <a:ext cx="498764" cy="1357490"/>
          </a:xfrm>
          <a:prstGeom prst="lightningBol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稲妻 79">
            <a:extLst>
              <a:ext uri="{FF2B5EF4-FFF2-40B4-BE49-F238E27FC236}">
                <a16:creationId xmlns:a16="http://schemas.microsoft.com/office/drawing/2014/main" id="{D103B07C-CB1F-4747-B7D0-FEE88DAEFF09}"/>
              </a:ext>
            </a:extLst>
          </p:cNvPr>
          <p:cNvSpPr/>
          <p:nvPr/>
        </p:nvSpPr>
        <p:spPr>
          <a:xfrm rot="21073849">
            <a:off x="5451814" y="2672273"/>
            <a:ext cx="498764" cy="1398569"/>
          </a:xfrm>
          <a:prstGeom prst="lightningBol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稲妻 80">
            <a:extLst>
              <a:ext uri="{FF2B5EF4-FFF2-40B4-BE49-F238E27FC236}">
                <a16:creationId xmlns:a16="http://schemas.microsoft.com/office/drawing/2014/main" id="{755F1CAA-9C80-49F7-9821-7D5C8099BA75}"/>
              </a:ext>
            </a:extLst>
          </p:cNvPr>
          <p:cNvSpPr/>
          <p:nvPr/>
        </p:nvSpPr>
        <p:spPr>
          <a:xfrm rot="418479" flipH="1">
            <a:off x="6178853" y="2654341"/>
            <a:ext cx="557211" cy="1398569"/>
          </a:xfrm>
          <a:prstGeom prst="lightningBol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437BC6-8160-4372-BB72-E5CF64D9B409}"/>
              </a:ext>
            </a:extLst>
          </p:cNvPr>
          <p:cNvSpPr txBox="1"/>
          <p:nvPr/>
        </p:nvSpPr>
        <p:spPr>
          <a:xfrm>
            <a:off x="2687217" y="3525225"/>
            <a:ext cx="7015065" cy="2646878"/>
          </a:xfrm>
          <a:prstGeom prst="rect">
            <a:avLst/>
          </a:prstGeom>
          <a:noFill/>
        </p:spPr>
        <p:txBody>
          <a:bodyPr wrap="square" rtlCol="0">
            <a:spAutoFit/>
          </a:bodyPr>
          <a:lstStyle/>
          <a:p>
            <a:pPr algn="ctr"/>
            <a:r>
              <a:rPr lang="ja-JP" altLang="en-US" sz="16600" dirty="0">
                <a:solidFill>
                  <a:srgbClr val="FF0066"/>
                </a:solidFill>
                <a:latin typeface="HG創英ﾌﾟﾚｾﾞﾝｽEB" panose="02020809000000000000" pitchFamily="17" charset="-128"/>
                <a:ea typeface="HG創英ﾌﾟﾚｾﾞﾝｽEB" panose="02020809000000000000" pitchFamily="17" charset="-128"/>
              </a:rPr>
              <a:t>応用</a:t>
            </a:r>
            <a:r>
              <a:rPr lang="ja-JP" altLang="en-US" sz="16600" dirty="0">
                <a:solidFill>
                  <a:schemeClr val="accent2">
                    <a:lumMod val="50000"/>
                  </a:schemeClr>
                </a:solidFill>
                <a:latin typeface="HG創英ﾌﾟﾚｾﾞﾝｽEB" panose="02020809000000000000" pitchFamily="17" charset="-128"/>
                <a:ea typeface="HG創英ﾌﾟﾚｾﾞﾝｽEB" panose="02020809000000000000" pitchFamily="17" charset="-128"/>
              </a:rPr>
              <a:t>編</a:t>
            </a:r>
            <a:endParaRPr kumimoji="1" lang="ja-JP" altLang="en-US" sz="16600" dirty="0">
              <a:solidFill>
                <a:schemeClr val="accent2">
                  <a:lumMod val="50000"/>
                </a:schemeClr>
              </a:solidFill>
              <a:latin typeface="HG創英ﾌﾟﾚｾﾞﾝｽEB" panose="02020809000000000000" pitchFamily="17" charset="-128"/>
              <a:ea typeface="HG創英ﾌﾟﾚｾﾞﾝｽEB" panose="02020809000000000000" pitchFamily="17" charset="-128"/>
            </a:endParaRPr>
          </a:p>
        </p:txBody>
      </p:sp>
    </p:spTree>
    <p:extLst>
      <p:ext uri="{BB962C8B-B14F-4D97-AF65-F5344CB8AC3E}">
        <p14:creationId xmlns:p14="http://schemas.microsoft.com/office/powerpoint/2010/main" val="331502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BB6EFA5B-13D9-4E7C-81ED-738AE0CE0E69}"/>
              </a:ext>
            </a:extLst>
          </p:cNvPr>
          <p:cNvSpPr/>
          <p:nvPr/>
        </p:nvSpPr>
        <p:spPr>
          <a:xfrm>
            <a:off x="436416" y="2836717"/>
            <a:ext cx="1567185" cy="935182"/>
          </a:xfrm>
          <a:prstGeom prst="roundRect">
            <a:avLst/>
          </a:prstGeom>
          <a:solidFill>
            <a:schemeClr val="accent3">
              <a:lumMod val="60000"/>
              <a:lumOff val="40000"/>
            </a:schemeClr>
          </a:solidFill>
          <a:ln w="38100">
            <a:solidFill>
              <a:srgbClr val="002060"/>
            </a:solidFill>
            <a:prstDash val="sysDash"/>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タイヤ</a:t>
            </a:r>
            <a:endParaRPr kumimoji="1" lang="en-US" altLang="ja-JP" sz="2400" b="1"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2400" b="1" dirty="0">
                <a:solidFill>
                  <a:schemeClr val="tx1"/>
                </a:solidFill>
                <a:latin typeface="BIZ UDPゴシック" panose="020B0400000000000000" pitchFamily="50" charset="-128"/>
                <a:ea typeface="BIZ UDPゴシック" panose="020B0400000000000000" pitchFamily="50" charset="-128"/>
              </a:rPr>
              <a:t>（新品）</a:t>
            </a:r>
            <a:endParaRPr kumimoji="1" lang="ja-JP" altLang="en-US" sz="2400" b="1" dirty="0">
              <a:solidFill>
                <a:schemeClr val="tx1"/>
              </a:solidFill>
              <a:latin typeface="BIZ UDPゴシック" panose="020B0400000000000000" pitchFamily="50" charset="-128"/>
              <a:ea typeface="BIZ UDPゴシック" panose="020B0400000000000000" pitchFamily="50" charset="-128"/>
            </a:endParaRPr>
          </a:p>
        </p:txBody>
      </p:sp>
      <p:sp>
        <p:nvSpPr>
          <p:cNvPr id="7" name="矢印: 右 6">
            <a:extLst>
              <a:ext uri="{FF2B5EF4-FFF2-40B4-BE49-F238E27FC236}">
                <a16:creationId xmlns:a16="http://schemas.microsoft.com/office/drawing/2014/main" id="{6546BE40-24FA-47B8-9822-CBD296C291A8}"/>
              </a:ext>
            </a:extLst>
          </p:cNvPr>
          <p:cNvSpPr/>
          <p:nvPr/>
        </p:nvSpPr>
        <p:spPr>
          <a:xfrm>
            <a:off x="2178005" y="3037191"/>
            <a:ext cx="540327" cy="49876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四角形: 角を丸くする 14">
            <a:extLst>
              <a:ext uri="{FF2B5EF4-FFF2-40B4-BE49-F238E27FC236}">
                <a16:creationId xmlns:a16="http://schemas.microsoft.com/office/drawing/2014/main" id="{8B1C5746-CE77-4BAD-8BF6-D92538AAFEF1}"/>
              </a:ext>
            </a:extLst>
          </p:cNvPr>
          <p:cNvSpPr/>
          <p:nvPr/>
        </p:nvSpPr>
        <p:spPr>
          <a:xfrm>
            <a:off x="5182995" y="2836717"/>
            <a:ext cx="2265219" cy="935182"/>
          </a:xfrm>
          <a:prstGeom prst="roundRect">
            <a:avLst/>
          </a:prstGeom>
          <a:solidFill>
            <a:schemeClr val="accent2">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lumMod val="95000"/>
                  </a:schemeClr>
                </a:solidFill>
                <a:latin typeface="BIZ UDPゴシック" panose="020B0400000000000000" pitchFamily="50" charset="-128"/>
                <a:ea typeface="BIZ UDPゴシック" panose="020B0400000000000000" pitchFamily="50" charset="-128"/>
              </a:rPr>
              <a:t>タイヤ由来</a:t>
            </a:r>
            <a:endParaRPr lang="en-US" altLang="ja-JP" sz="2000" b="1" dirty="0">
              <a:solidFill>
                <a:schemeClr val="bg1">
                  <a:lumMod val="95000"/>
                </a:schemeClr>
              </a:solidFill>
              <a:latin typeface="BIZ UDPゴシック" panose="020B0400000000000000" pitchFamily="50" charset="-128"/>
              <a:ea typeface="BIZ UDPゴシック" panose="020B0400000000000000" pitchFamily="50" charset="-128"/>
            </a:endParaRPr>
          </a:p>
          <a:p>
            <a:pPr algn="ctr"/>
            <a:r>
              <a:rPr lang="ja-JP" altLang="en-US" sz="2000" b="1" dirty="0">
                <a:solidFill>
                  <a:schemeClr val="bg1">
                    <a:lumMod val="95000"/>
                  </a:schemeClr>
                </a:solidFill>
                <a:latin typeface="BIZ UDPゴシック" panose="020B0400000000000000" pitchFamily="50" charset="-128"/>
                <a:ea typeface="BIZ UDPゴシック" panose="020B0400000000000000" pitchFamily="50" charset="-128"/>
              </a:rPr>
              <a:t>カーボンブラック</a:t>
            </a:r>
            <a:endParaRPr kumimoji="1" lang="ja-JP" altLang="en-US" sz="20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sp>
        <p:nvSpPr>
          <p:cNvPr id="17" name="稲妻 16">
            <a:extLst>
              <a:ext uri="{FF2B5EF4-FFF2-40B4-BE49-F238E27FC236}">
                <a16:creationId xmlns:a16="http://schemas.microsoft.com/office/drawing/2014/main" id="{DE4B418E-924E-4849-9BC9-167FE071C8E4}"/>
              </a:ext>
            </a:extLst>
          </p:cNvPr>
          <p:cNvSpPr/>
          <p:nvPr/>
        </p:nvSpPr>
        <p:spPr>
          <a:xfrm rot="1024955">
            <a:off x="5987982" y="1437927"/>
            <a:ext cx="498764" cy="1357490"/>
          </a:xfrm>
          <a:prstGeom prst="lightningBol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3FA91A2B-574E-4948-BDCE-5770294145A3}"/>
              </a:ext>
            </a:extLst>
          </p:cNvPr>
          <p:cNvSpPr/>
          <p:nvPr/>
        </p:nvSpPr>
        <p:spPr>
          <a:xfrm>
            <a:off x="7584270" y="2999310"/>
            <a:ext cx="709356" cy="609996"/>
          </a:xfrm>
          <a:prstGeom prst="rightArrow">
            <a:avLst>
              <a:gd name="adj1" fmla="val 50000"/>
              <a:gd name="adj2" fmla="val 468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ボックス 22">
            <a:extLst>
              <a:ext uri="{FF2B5EF4-FFF2-40B4-BE49-F238E27FC236}">
                <a16:creationId xmlns:a16="http://schemas.microsoft.com/office/drawing/2014/main" id="{706B1BCC-E316-4CEC-9DE1-F36BA1135CCB}"/>
              </a:ext>
            </a:extLst>
          </p:cNvPr>
          <p:cNvSpPr txBox="1"/>
          <p:nvPr/>
        </p:nvSpPr>
        <p:spPr>
          <a:xfrm>
            <a:off x="8856643" y="689164"/>
            <a:ext cx="2493821" cy="830997"/>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グラフェン</a:t>
            </a:r>
            <a:endParaRPr kumimoji="1" lang="en-US" altLang="ja-JP" sz="2800" b="1" dirty="0">
              <a:latin typeface="BIZ UDPゴシック" panose="020B0400000000000000" pitchFamily="50" charset="-128"/>
              <a:ea typeface="BIZ UDPゴシック" panose="020B0400000000000000" pitchFamily="50" charset="-128"/>
            </a:endParaRPr>
          </a:p>
          <a:p>
            <a:pPr algn="ctr"/>
            <a:r>
              <a:rPr lang="en-US" altLang="ja-JP" sz="2000" spc="-20" dirty="0">
                <a:effectLst/>
                <a:latin typeface="BIZ UDPゴシック" panose="020B0400000000000000" pitchFamily="50" charset="-128"/>
                <a:ea typeface="BIZ UDPゴシック" panose="020B0400000000000000" pitchFamily="50" charset="-128"/>
                <a:cs typeface="Georgia" panose="02040502050405020303" pitchFamily="18" charset="0"/>
              </a:rPr>
              <a:t>(Graphene)</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32" name="テキスト ボックス 31">
            <a:extLst>
              <a:ext uri="{FF2B5EF4-FFF2-40B4-BE49-F238E27FC236}">
                <a16:creationId xmlns:a16="http://schemas.microsoft.com/office/drawing/2014/main" id="{F530047C-8D61-473D-BB0B-92D27AADD8B4}"/>
              </a:ext>
            </a:extLst>
          </p:cNvPr>
          <p:cNvSpPr txBox="1"/>
          <p:nvPr/>
        </p:nvSpPr>
        <p:spPr>
          <a:xfrm>
            <a:off x="4278316" y="793184"/>
            <a:ext cx="4141034" cy="830997"/>
          </a:xfrm>
          <a:prstGeom prst="rect">
            <a:avLst/>
          </a:prstGeom>
          <a:solidFill>
            <a:schemeClr val="bg1"/>
          </a:solidFill>
        </p:spPr>
        <p:txBody>
          <a:bodyPr wrap="square">
            <a:spAutoFit/>
          </a:bodyPr>
          <a:lstStyle/>
          <a:p>
            <a:pPr algn="ctr"/>
            <a:r>
              <a:rPr lang="ja-JP" altLang="en-US" sz="2400" dirty="0">
                <a:solidFill>
                  <a:srgbClr val="C00000"/>
                </a:solidFill>
                <a:latin typeface="Amasis MT Pro Medium" panose="02040604050005020304" pitchFamily="18" charset="0"/>
                <a:ea typeface="UD Digi Kyokasho NK-B" panose="02020700000000000000" pitchFamily="18" charset="-128"/>
              </a:rPr>
              <a:t>フラッシュ・ジュール加熱</a:t>
            </a:r>
            <a:endParaRPr lang="en-US" altLang="ja-JP" sz="2400" dirty="0">
              <a:solidFill>
                <a:srgbClr val="C00000"/>
              </a:solidFill>
              <a:latin typeface="Amasis MT Pro Medium" panose="02040604050005020304" pitchFamily="18" charset="0"/>
              <a:ea typeface="UD Digi Kyokasho NK-B" panose="02020700000000000000" pitchFamily="18" charset="-128"/>
            </a:endParaRPr>
          </a:p>
          <a:p>
            <a:pPr algn="ctr"/>
            <a:r>
              <a:rPr lang="ja-JP" altLang="en-US" sz="2400" dirty="0">
                <a:solidFill>
                  <a:srgbClr val="C00000"/>
                </a:solidFill>
                <a:latin typeface="Amasis MT Pro Medium" panose="02040604050005020304" pitchFamily="18" charset="0"/>
                <a:ea typeface="UD Digi Kyokasho NK-B" panose="02020700000000000000" pitchFamily="18" charset="-128"/>
              </a:rPr>
              <a:t>（</a:t>
            </a:r>
            <a:r>
              <a:rPr lang="en-US" altLang="ja-JP" sz="2400" dirty="0">
                <a:solidFill>
                  <a:srgbClr val="C00000"/>
                </a:solidFill>
                <a:latin typeface="Amasis MT Pro Medium" panose="02040604050005020304" pitchFamily="18" charset="0"/>
                <a:ea typeface="UD Digi Kyokasho NK-B" panose="02020700000000000000" pitchFamily="18" charset="-128"/>
              </a:rPr>
              <a:t>Flash Joule Heating</a:t>
            </a:r>
            <a:r>
              <a:rPr lang="ja-JP" altLang="en-US" sz="2400" dirty="0">
                <a:solidFill>
                  <a:srgbClr val="C00000"/>
                </a:solidFill>
                <a:latin typeface="Amasis MT Pro Medium" panose="02040604050005020304" pitchFamily="18" charset="0"/>
                <a:ea typeface="UD Digi Kyokasho NK-B" panose="02020700000000000000" pitchFamily="18" charset="-128"/>
              </a:rPr>
              <a:t>）</a:t>
            </a:r>
            <a:endParaRPr kumimoji="1" lang="ja-JP" altLang="en-US" sz="2400" dirty="0">
              <a:latin typeface="Amasis MT Pro Medium" panose="02040604050005020304" pitchFamily="18" charset="0"/>
              <a:ea typeface="UD Digi Kyokasho NK-B" panose="02020700000000000000" pitchFamily="18" charset="-128"/>
            </a:endParaRPr>
          </a:p>
        </p:txBody>
      </p:sp>
      <p:grpSp>
        <p:nvGrpSpPr>
          <p:cNvPr id="34" name="グループ化 33">
            <a:extLst>
              <a:ext uri="{FF2B5EF4-FFF2-40B4-BE49-F238E27FC236}">
                <a16:creationId xmlns:a16="http://schemas.microsoft.com/office/drawing/2014/main" id="{81E95334-E4AE-4660-9F49-79C956C42F51}"/>
              </a:ext>
            </a:extLst>
          </p:cNvPr>
          <p:cNvGrpSpPr/>
          <p:nvPr/>
        </p:nvGrpSpPr>
        <p:grpSpPr>
          <a:xfrm>
            <a:off x="8475234" y="1251671"/>
            <a:ext cx="2925583" cy="2892869"/>
            <a:chOff x="7170705" y="2498263"/>
            <a:chExt cx="2974492" cy="2913002"/>
          </a:xfrm>
          <a:scene3d>
            <a:camera prst="perspectiveFront" fov="2700000">
              <a:rot lat="20376000" lon="1938000" rev="20112001"/>
            </a:camera>
            <a:lightRig rig="soft" dir="t">
              <a:rot lat="0" lon="0" rev="0"/>
            </a:lightRig>
          </a:scene3d>
        </p:grpSpPr>
        <p:sp>
          <p:nvSpPr>
            <p:cNvPr id="35" name="六角形 34">
              <a:extLst>
                <a:ext uri="{FF2B5EF4-FFF2-40B4-BE49-F238E27FC236}">
                  <a16:creationId xmlns:a16="http://schemas.microsoft.com/office/drawing/2014/main" id="{C1BD7C78-1FAA-480D-82B7-377987E9E889}"/>
                </a:ext>
              </a:extLst>
            </p:cNvPr>
            <p:cNvSpPr/>
            <p:nvPr/>
          </p:nvSpPr>
          <p:spPr>
            <a:xfrm>
              <a:off x="8303229" y="2498263"/>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六角形 35">
              <a:extLst>
                <a:ext uri="{FF2B5EF4-FFF2-40B4-BE49-F238E27FC236}">
                  <a16:creationId xmlns:a16="http://schemas.microsoft.com/office/drawing/2014/main" id="{4CCA879C-514A-4A79-A9DD-14A835AB7ACC}"/>
                </a:ext>
              </a:extLst>
            </p:cNvPr>
            <p:cNvSpPr/>
            <p:nvPr/>
          </p:nvSpPr>
          <p:spPr>
            <a:xfrm>
              <a:off x="8303229" y="3142995"/>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六角形 36">
              <a:extLst>
                <a:ext uri="{FF2B5EF4-FFF2-40B4-BE49-F238E27FC236}">
                  <a16:creationId xmlns:a16="http://schemas.microsoft.com/office/drawing/2014/main" id="{BFCC559D-4757-4E0D-AFE4-967BCCEC70BD}"/>
                </a:ext>
              </a:extLst>
            </p:cNvPr>
            <p:cNvSpPr/>
            <p:nvPr/>
          </p:nvSpPr>
          <p:spPr>
            <a:xfrm>
              <a:off x="7732462" y="2819414"/>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六角形 37">
              <a:extLst>
                <a:ext uri="{FF2B5EF4-FFF2-40B4-BE49-F238E27FC236}">
                  <a16:creationId xmlns:a16="http://schemas.microsoft.com/office/drawing/2014/main" id="{427EB032-8AF6-46C1-B13C-F11BEC95D1CB}"/>
                </a:ext>
              </a:extLst>
            </p:cNvPr>
            <p:cNvSpPr/>
            <p:nvPr/>
          </p:nvSpPr>
          <p:spPr>
            <a:xfrm>
              <a:off x="7732462" y="3466577"/>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六角形 38">
              <a:extLst>
                <a:ext uri="{FF2B5EF4-FFF2-40B4-BE49-F238E27FC236}">
                  <a16:creationId xmlns:a16="http://schemas.microsoft.com/office/drawing/2014/main" id="{7A99BD68-2156-48BB-B86B-8E4E99C6571C}"/>
                </a:ext>
              </a:extLst>
            </p:cNvPr>
            <p:cNvSpPr/>
            <p:nvPr/>
          </p:nvSpPr>
          <p:spPr>
            <a:xfrm>
              <a:off x="8853214" y="2818637"/>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六角形 39">
              <a:extLst>
                <a:ext uri="{FF2B5EF4-FFF2-40B4-BE49-F238E27FC236}">
                  <a16:creationId xmlns:a16="http://schemas.microsoft.com/office/drawing/2014/main" id="{C2E2415A-A405-4554-A7CB-24ACE67482D2}"/>
                </a:ext>
              </a:extLst>
            </p:cNvPr>
            <p:cNvSpPr/>
            <p:nvPr/>
          </p:nvSpPr>
          <p:spPr>
            <a:xfrm>
              <a:off x="8853214" y="3463369"/>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六角形 40">
              <a:extLst>
                <a:ext uri="{FF2B5EF4-FFF2-40B4-BE49-F238E27FC236}">
                  <a16:creationId xmlns:a16="http://schemas.microsoft.com/office/drawing/2014/main" id="{2E311957-4FA8-48FA-86E8-AB706C8D1C7B}"/>
                </a:ext>
              </a:extLst>
            </p:cNvPr>
            <p:cNvSpPr/>
            <p:nvPr/>
          </p:nvSpPr>
          <p:spPr>
            <a:xfrm>
              <a:off x="8292838" y="3793851"/>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六角形 41">
              <a:extLst>
                <a:ext uri="{FF2B5EF4-FFF2-40B4-BE49-F238E27FC236}">
                  <a16:creationId xmlns:a16="http://schemas.microsoft.com/office/drawing/2014/main" id="{EB5CB2EC-1CF4-449E-8CE7-90A9F9089E20}"/>
                </a:ext>
              </a:extLst>
            </p:cNvPr>
            <p:cNvSpPr/>
            <p:nvPr/>
          </p:nvSpPr>
          <p:spPr>
            <a:xfrm>
              <a:off x="8303229" y="4438583"/>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六角形 42">
              <a:extLst>
                <a:ext uri="{FF2B5EF4-FFF2-40B4-BE49-F238E27FC236}">
                  <a16:creationId xmlns:a16="http://schemas.microsoft.com/office/drawing/2014/main" id="{0F7330FE-0868-4A46-B441-C4B594203D26}"/>
                </a:ext>
              </a:extLst>
            </p:cNvPr>
            <p:cNvSpPr/>
            <p:nvPr/>
          </p:nvSpPr>
          <p:spPr>
            <a:xfrm>
              <a:off x="8857617" y="4114516"/>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六角形 43">
              <a:extLst>
                <a:ext uri="{FF2B5EF4-FFF2-40B4-BE49-F238E27FC236}">
                  <a16:creationId xmlns:a16="http://schemas.microsoft.com/office/drawing/2014/main" id="{CAB7525B-1533-4B1D-9030-71523236D51A}"/>
                </a:ext>
              </a:extLst>
            </p:cNvPr>
            <p:cNvSpPr/>
            <p:nvPr/>
          </p:nvSpPr>
          <p:spPr>
            <a:xfrm>
              <a:off x="7745455" y="4113557"/>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六角形 44">
              <a:extLst>
                <a:ext uri="{FF2B5EF4-FFF2-40B4-BE49-F238E27FC236}">
                  <a16:creationId xmlns:a16="http://schemas.microsoft.com/office/drawing/2014/main" id="{F2A9BA61-8325-4C2A-A200-048466278F02}"/>
                </a:ext>
              </a:extLst>
            </p:cNvPr>
            <p:cNvSpPr/>
            <p:nvPr/>
          </p:nvSpPr>
          <p:spPr>
            <a:xfrm>
              <a:off x="9413590" y="3141442"/>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六角形 45">
              <a:extLst>
                <a:ext uri="{FF2B5EF4-FFF2-40B4-BE49-F238E27FC236}">
                  <a16:creationId xmlns:a16="http://schemas.microsoft.com/office/drawing/2014/main" id="{8BF783C9-9404-43F1-A842-BA1F0FA4E2DF}"/>
                </a:ext>
              </a:extLst>
            </p:cNvPr>
            <p:cNvSpPr/>
            <p:nvPr/>
          </p:nvSpPr>
          <p:spPr>
            <a:xfrm>
              <a:off x="9423981" y="3786174"/>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六角形 46">
              <a:extLst>
                <a:ext uri="{FF2B5EF4-FFF2-40B4-BE49-F238E27FC236}">
                  <a16:creationId xmlns:a16="http://schemas.microsoft.com/office/drawing/2014/main" id="{218A7DC0-810B-403D-922D-E800CF70B60D}"/>
                </a:ext>
              </a:extLst>
            </p:cNvPr>
            <p:cNvSpPr/>
            <p:nvPr/>
          </p:nvSpPr>
          <p:spPr>
            <a:xfrm>
              <a:off x="7170705" y="3151833"/>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六角形 47">
              <a:extLst>
                <a:ext uri="{FF2B5EF4-FFF2-40B4-BE49-F238E27FC236}">
                  <a16:creationId xmlns:a16="http://schemas.microsoft.com/office/drawing/2014/main" id="{5FBCB638-68F3-4A53-B268-2BF498606C81}"/>
                </a:ext>
              </a:extLst>
            </p:cNvPr>
            <p:cNvSpPr/>
            <p:nvPr/>
          </p:nvSpPr>
          <p:spPr>
            <a:xfrm>
              <a:off x="7170705" y="3796565"/>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六角形 48">
              <a:extLst>
                <a:ext uri="{FF2B5EF4-FFF2-40B4-BE49-F238E27FC236}">
                  <a16:creationId xmlns:a16="http://schemas.microsoft.com/office/drawing/2014/main" id="{21CD69B4-A1FE-48C4-BBA0-F9F62CEAE6D8}"/>
                </a:ext>
              </a:extLst>
            </p:cNvPr>
            <p:cNvSpPr/>
            <p:nvPr/>
          </p:nvSpPr>
          <p:spPr>
            <a:xfrm>
              <a:off x="7745455" y="4763886"/>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六角形 49">
              <a:extLst>
                <a:ext uri="{FF2B5EF4-FFF2-40B4-BE49-F238E27FC236}">
                  <a16:creationId xmlns:a16="http://schemas.microsoft.com/office/drawing/2014/main" id="{0FE6D2DF-D82B-4518-BE92-2ECD5EBFBECD}"/>
                </a:ext>
              </a:extLst>
            </p:cNvPr>
            <p:cNvSpPr/>
            <p:nvPr/>
          </p:nvSpPr>
          <p:spPr>
            <a:xfrm>
              <a:off x="8867889" y="4764102"/>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六角形 50">
              <a:extLst>
                <a:ext uri="{FF2B5EF4-FFF2-40B4-BE49-F238E27FC236}">
                  <a16:creationId xmlns:a16="http://schemas.microsoft.com/office/drawing/2014/main" id="{4C55BA2B-2C74-47E6-B244-8934E12EE0A3}"/>
                </a:ext>
              </a:extLst>
            </p:cNvPr>
            <p:cNvSpPr/>
            <p:nvPr/>
          </p:nvSpPr>
          <p:spPr>
            <a:xfrm>
              <a:off x="9414971" y="4441324"/>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六角形 51">
              <a:extLst>
                <a:ext uri="{FF2B5EF4-FFF2-40B4-BE49-F238E27FC236}">
                  <a16:creationId xmlns:a16="http://schemas.microsoft.com/office/drawing/2014/main" id="{C06D4A99-E764-461D-9626-6A759BF7FEC1}"/>
                </a:ext>
              </a:extLst>
            </p:cNvPr>
            <p:cNvSpPr/>
            <p:nvPr/>
          </p:nvSpPr>
          <p:spPr>
            <a:xfrm>
              <a:off x="7181484" y="4441324"/>
              <a:ext cx="721216" cy="647163"/>
            </a:xfrm>
            <a:prstGeom prst="hexagon">
              <a:avLst/>
            </a:prstGeom>
            <a:noFill/>
            <a:ln w="28575">
              <a:solidFill>
                <a:schemeClr val="tx1"/>
              </a:solidFill>
              <a:prstDash val="sysDot"/>
            </a:ln>
            <a:effectLst>
              <a:outerShdw blurRad="127000" dist="38100" dir="2700000" algn="ctr">
                <a:srgbClr val="000000">
                  <a:alpha val="45000"/>
                </a:srgbClr>
              </a:outerShdw>
            </a:effectLst>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四角形: 角を丸くする 52">
            <a:extLst>
              <a:ext uri="{FF2B5EF4-FFF2-40B4-BE49-F238E27FC236}">
                <a16:creationId xmlns:a16="http://schemas.microsoft.com/office/drawing/2014/main" id="{D1F70AB6-74AD-4B2B-8DDA-C18F1D027303}"/>
              </a:ext>
            </a:extLst>
          </p:cNvPr>
          <p:cNvSpPr/>
          <p:nvPr/>
        </p:nvSpPr>
        <p:spPr>
          <a:xfrm>
            <a:off x="2843384" y="2818205"/>
            <a:ext cx="1567185" cy="935182"/>
          </a:xfrm>
          <a:prstGeom prst="roundRect">
            <a:avLst/>
          </a:prstGeom>
          <a:solidFill>
            <a:schemeClr val="accent2">
              <a:lumMod val="75000"/>
            </a:schemeClr>
          </a:solidFill>
          <a:ln w="38100">
            <a:solidFill>
              <a:srgbClr val="002060"/>
            </a:solidFill>
            <a:prstDash val="sysDash"/>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latin typeface="BIZ UDPゴシック" panose="020B0400000000000000" pitchFamily="50" charset="-128"/>
                <a:ea typeface="BIZ UDPゴシック" panose="020B0400000000000000" pitchFamily="50" charset="-128"/>
              </a:rPr>
              <a:t>廃棄</a:t>
            </a:r>
            <a:endParaRPr kumimoji="1" lang="en-US" altLang="ja-JP" sz="2400" b="1"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タイヤ</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sp>
        <p:nvSpPr>
          <p:cNvPr id="2" name="円: 塗りつぶしなし 1">
            <a:extLst>
              <a:ext uri="{FF2B5EF4-FFF2-40B4-BE49-F238E27FC236}">
                <a16:creationId xmlns:a16="http://schemas.microsoft.com/office/drawing/2014/main" id="{73D34087-1788-4DAB-80CD-FD59D5B93B4A}"/>
              </a:ext>
            </a:extLst>
          </p:cNvPr>
          <p:cNvSpPr/>
          <p:nvPr/>
        </p:nvSpPr>
        <p:spPr>
          <a:xfrm>
            <a:off x="913409" y="1787234"/>
            <a:ext cx="943245" cy="935182"/>
          </a:xfrm>
          <a:prstGeom prst="donut">
            <a:avLst/>
          </a:prstGeom>
          <a:solidFill>
            <a:schemeClr val="bg2">
              <a:lumMod val="2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円: 塗りつぶしなし 53">
            <a:extLst>
              <a:ext uri="{FF2B5EF4-FFF2-40B4-BE49-F238E27FC236}">
                <a16:creationId xmlns:a16="http://schemas.microsoft.com/office/drawing/2014/main" id="{6A1B4E67-A516-4E32-A7EE-CFB729CC4ED8}"/>
              </a:ext>
            </a:extLst>
          </p:cNvPr>
          <p:cNvSpPr/>
          <p:nvPr/>
        </p:nvSpPr>
        <p:spPr>
          <a:xfrm>
            <a:off x="3155353" y="1787234"/>
            <a:ext cx="943245" cy="935182"/>
          </a:xfrm>
          <a:prstGeom prst="donut">
            <a:avLst/>
          </a:prstGeom>
          <a:solidFill>
            <a:schemeClr val="bg2">
              <a:lumMod val="25000"/>
            </a:schemeClr>
          </a:solidFill>
          <a:ln>
            <a:solidFill>
              <a:srgbClr val="C00000"/>
            </a:solidFill>
          </a:ln>
          <a:effectLst>
            <a:outerShdw blurRad="76200" dir="18900000" sy="23000" kx="-1200000" algn="bl" rotWithShape="0">
              <a:prstClr val="black">
                <a:alpha val="20000"/>
              </a:prstClr>
            </a:outerShdw>
            <a:softEdge rad="635000"/>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吹き出し: 角を丸めた四角形 7">
            <a:extLst>
              <a:ext uri="{FF2B5EF4-FFF2-40B4-BE49-F238E27FC236}">
                <a16:creationId xmlns:a16="http://schemas.microsoft.com/office/drawing/2014/main" id="{E8510763-2E18-4E9E-921B-50CB7C8C20C3}"/>
              </a:ext>
            </a:extLst>
          </p:cNvPr>
          <p:cNvSpPr/>
          <p:nvPr/>
        </p:nvSpPr>
        <p:spPr>
          <a:xfrm>
            <a:off x="1856654" y="459611"/>
            <a:ext cx="2183476" cy="1106424"/>
          </a:xfrm>
          <a:prstGeom prst="wedgeRoundRectCallout">
            <a:avLst>
              <a:gd name="adj1" fmla="val 30846"/>
              <a:gd name="adj2" fmla="val 76567"/>
              <a:gd name="adj3" fmla="val 16667"/>
            </a:avLst>
          </a:prstGeom>
          <a:solidFill>
            <a:schemeClr val="accent4">
              <a:lumMod val="40000"/>
              <a:lumOff val="60000"/>
            </a:schemeClr>
          </a:solidFill>
          <a:ln>
            <a:noFill/>
          </a:ln>
          <a:effectLst>
            <a:glow rad="139700">
              <a:schemeClr val="accent4">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0" i="0" dirty="0">
                <a:solidFill>
                  <a:srgbClr val="000000"/>
                </a:solidFill>
                <a:effectLst/>
                <a:latin typeface="BIZ UDPゴシック" panose="020B0400000000000000" pitchFamily="50" charset="-128"/>
                <a:ea typeface="BIZ UDPゴシック" panose="020B0400000000000000" pitchFamily="50" charset="-128"/>
              </a:rPr>
              <a:t>国内の廃タイヤは毎年約１００万トン（約１億本）排出</a:t>
            </a:r>
            <a:endParaRPr lang="ja-JP" altLang="en-US" dirty="0">
              <a:latin typeface="BIZ UDPゴシック" panose="020B0400000000000000" pitchFamily="50" charset="-128"/>
              <a:ea typeface="BIZ UDPゴシック" panose="020B0400000000000000" pitchFamily="50" charset="-128"/>
            </a:endParaRPr>
          </a:p>
        </p:txBody>
      </p:sp>
      <p:cxnSp>
        <p:nvCxnSpPr>
          <p:cNvPr id="13" name="コネクタ: カギ線 12">
            <a:extLst>
              <a:ext uri="{FF2B5EF4-FFF2-40B4-BE49-F238E27FC236}">
                <a16:creationId xmlns:a16="http://schemas.microsoft.com/office/drawing/2014/main" id="{DF1019AB-EBDD-49AF-A80A-D47E13C81401}"/>
              </a:ext>
            </a:extLst>
          </p:cNvPr>
          <p:cNvCxnSpPr>
            <a:cxnSpLocks/>
            <a:stCxn id="53" idx="2"/>
          </p:cNvCxnSpPr>
          <p:nvPr/>
        </p:nvCxnSpPr>
        <p:spPr>
          <a:xfrm rot="5400000">
            <a:off x="1362428" y="3364040"/>
            <a:ext cx="1875202" cy="2653897"/>
          </a:xfrm>
          <a:prstGeom prst="bentConnector4">
            <a:avLst>
              <a:gd name="adj1" fmla="val 26254"/>
              <a:gd name="adj2" fmla="val 11741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四角形: 角を丸くする 61">
            <a:extLst>
              <a:ext uri="{FF2B5EF4-FFF2-40B4-BE49-F238E27FC236}">
                <a16:creationId xmlns:a16="http://schemas.microsoft.com/office/drawing/2014/main" id="{54D945B7-8238-4674-9721-263CBC812B2F}"/>
              </a:ext>
            </a:extLst>
          </p:cNvPr>
          <p:cNvSpPr/>
          <p:nvPr/>
        </p:nvSpPr>
        <p:spPr>
          <a:xfrm>
            <a:off x="971778" y="4667423"/>
            <a:ext cx="5857040" cy="1745088"/>
          </a:xfrm>
          <a:custGeom>
            <a:avLst/>
            <a:gdLst>
              <a:gd name="connsiteX0" fmla="*/ 0 w 5857040"/>
              <a:gd name="connsiteY0" fmla="*/ 290854 h 1745088"/>
              <a:gd name="connsiteX1" fmla="*/ 290854 w 5857040"/>
              <a:gd name="connsiteY1" fmla="*/ 0 h 1745088"/>
              <a:gd name="connsiteX2" fmla="*/ 982509 w 5857040"/>
              <a:gd name="connsiteY2" fmla="*/ 0 h 1745088"/>
              <a:gd name="connsiteX3" fmla="*/ 1515903 w 5857040"/>
              <a:gd name="connsiteY3" fmla="*/ 0 h 1745088"/>
              <a:gd name="connsiteX4" fmla="*/ 2207558 w 5857040"/>
              <a:gd name="connsiteY4" fmla="*/ 0 h 1745088"/>
              <a:gd name="connsiteX5" fmla="*/ 2793706 w 5857040"/>
              <a:gd name="connsiteY5" fmla="*/ 0 h 1745088"/>
              <a:gd name="connsiteX6" fmla="*/ 3485361 w 5857040"/>
              <a:gd name="connsiteY6" fmla="*/ 0 h 1745088"/>
              <a:gd name="connsiteX7" fmla="*/ 3913249 w 5857040"/>
              <a:gd name="connsiteY7" fmla="*/ 0 h 1745088"/>
              <a:gd name="connsiteX8" fmla="*/ 4604903 w 5857040"/>
              <a:gd name="connsiteY8" fmla="*/ 0 h 1745088"/>
              <a:gd name="connsiteX9" fmla="*/ 5032791 w 5857040"/>
              <a:gd name="connsiteY9" fmla="*/ 0 h 1745088"/>
              <a:gd name="connsiteX10" fmla="*/ 5566186 w 5857040"/>
              <a:gd name="connsiteY10" fmla="*/ 0 h 1745088"/>
              <a:gd name="connsiteX11" fmla="*/ 5857040 w 5857040"/>
              <a:gd name="connsiteY11" fmla="*/ 290854 h 1745088"/>
              <a:gd name="connsiteX12" fmla="*/ 5857040 w 5857040"/>
              <a:gd name="connsiteY12" fmla="*/ 884178 h 1745088"/>
              <a:gd name="connsiteX13" fmla="*/ 5857040 w 5857040"/>
              <a:gd name="connsiteY13" fmla="*/ 1454234 h 1745088"/>
              <a:gd name="connsiteX14" fmla="*/ 5566186 w 5857040"/>
              <a:gd name="connsiteY14" fmla="*/ 1745088 h 1745088"/>
              <a:gd name="connsiteX15" fmla="*/ 4980038 w 5857040"/>
              <a:gd name="connsiteY15" fmla="*/ 1745088 h 1745088"/>
              <a:gd name="connsiteX16" fmla="*/ 4446643 w 5857040"/>
              <a:gd name="connsiteY16" fmla="*/ 1745088 h 1745088"/>
              <a:gd name="connsiteX17" fmla="*/ 3807742 w 5857040"/>
              <a:gd name="connsiteY17" fmla="*/ 1745088 h 1745088"/>
              <a:gd name="connsiteX18" fmla="*/ 3274347 w 5857040"/>
              <a:gd name="connsiteY18" fmla="*/ 1745088 h 1745088"/>
              <a:gd name="connsiteX19" fmla="*/ 2582693 w 5857040"/>
              <a:gd name="connsiteY19" fmla="*/ 1745088 h 1745088"/>
              <a:gd name="connsiteX20" fmla="*/ 2049298 w 5857040"/>
              <a:gd name="connsiteY20" fmla="*/ 1745088 h 1745088"/>
              <a:gd name="connsiteX21" fmla="*/ 1410397 w 5857040"/>
              <a:gd name="connsiteY21" fmla="*/ 1745088 h 1745088"/>
              <a:gd name="connsiteX22" fmla="*/ 929755 w 5857040"/>
              <a:gd name="connsiteY22" fmla="*/ 1745088 h 1745088"/>
              <a:gd name="connsiteX23" fmla="*/ 290854 w 5857040"/>
              <a:gd name="connsiteY23" fmla="*/ 1745088 h 1745088"/>
              <a:gd name="connsiteX24" fmla="*/ 0 w 5857040"/>
              <a:gd name="connsiteY24" fmla="*/ 1454234 h 1745088"/>
              <a:gd name="connsiteX25" fmla="*/ 0 w 5857040"/>
              <a:gd name="connsiteY25" fmla="*/ 907445 h 1745088"/>
              <a:gd name="connsiteX26" fmla="*/ 0 w 5857040"/>
              <a:gd name="connsiteY26" fmla="*/ 290854 h 17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7040" h="1745088" extrusionOk="0">
                <a:moveTo>
                  <a:pt x="0" y="290854"/>
                </a:moveTo>
                <a:cubicBezTo>
                  <a:pt x="29389" y="147828"/>
                  <a:pt x="156241" y="-39325"/>
                  <a:pt x="290854" y="0"/>
                </a:cubicBezTo>
                <a:cubicBezTo>
                  <a:pt x="455718" y="-47792"/>
                  <a:pt x="655761" y="73090"/>
                  <a:pt x="982509" y="0"/>
                </a:cubicBezTo>
                <a:cubicBezTo>
                  <a:pt x="1309257" y="-73090"/>
                  <a:pt x="1342006" y="59158"/>
                  <a:pt x="1515903" y="0"/>
                </a:cubicBezTo>
                <a:cubicBezTo>
                  <a:pt x="1689800" y="-59158"/>
                  <a:pt x="2067055" y="71522"/>
                  <a:pt x="2207558" y="0"/>
                </a:cubicBezTo>
                <a:cubicBezTo>
                  <a:pt x="2348061" y="-71522"/>
                  <a:pt x="2572065" y="7273"/>
                  <a:pt x="2793706" y="0"/>
                </a:cubicBezTo>
                <a:cubicBezTo>
                  <a:pt x="3015347" y="-7273"/>
                  <a:pt x="3250200" y="10667"/>
                  <a:pt x="3485361" y="0"/>
                </a:cubicBezTo>
                <a:cubicBezTo>
                  <a:pt x="3720522" y="-10667"/>
                  <a:pt x="3739161" y="31421"/>
                  <a:pt x="3913249" y="0"/>
                </a:cubicBezTo>
                <a:cubicBezTo>
                  <a:pt x="4087337" y="-31421"/>
                  <a:pt x="4322497" y="7572"/>
                  <a:pt x="4604903" y="0"/>
                </a:cubicBezTo>
                <a:cubicBezTo>
                  <a:pt x="4887309" y="-7572"/>
                  <a:pt x="4847001" y="41407"/>
                  <a:pt x="5032791" y="0"/>
                </a:cubicBezTo>
                <a:cubicBezTo>
                  <a:pt x="5218581" y="-41407"/>
                  <a:pt x="5370925" y="41825"/>
                  <a:pt x="5566186" y="0"/>
                </a:cubicBezTo>
                <a:cubicBezTo>
                  <a:pt x="5757208" y="-12753"/>
                  <a:pt x="5895818" y="152557"/>
                  <a:pt x="5857040" y="290854"/>
                </a:cubicBezTo>
                <a:cubicBezTo>
                  <a:pt x="5906985" y="430090"/>
                  <a:pt x="5811233" y="698466"/>
                  <a:pt x="5857040" y="884178"/>
                </a:cubicBezTo>
                <a:cubicBezTo>
                  <a:pt x="5902847" y="1069890"/>
                  <a:pt x="5795706" y="1249229"/>
                  <a:pt x="5857040" y="1454234"/>
                </a:cubicBezTo>
                <a:cubicBezTo>
                  <a:pt x="5832009" y="1600571"/>
                  <a:pt x="5743066" y="1748933"/>
                  <a:pt x="5566186" y="1745088"/>
                </a:cubicBezTo>
                <a:cubicBezTo>
                  <a:pt x="5405337" y="1756735"/>
                  <a:pt x="5191541" y="1733962"/>
                  <a:pt x="4980038" y="1745088"/>
                </a:cubicBezTo>
                <a:cubicBezTo>
                  <a:pt x="4768535" y="1756214"/>
                  <a:pt x="4710237" y="1713445"/>
                  <a:pt x="4446643" y="1745088"/>
                </a:cubicBezTo>
                <a:cubicBezTo>
                  <a:pt x="4183049" y="1776731"/>
                  <a:pt x="4003811" y="1681745"/>
                  <a:pt x="3807742" y="1745088"/>
                </a:cubicBezTo>
                <a:cubicBezTo>
                  <a:pt x="3611673" y="1808431"/>
                  <a:pt x="3456603" y="1693481"/>
                  <a:pt x="3274347" y="1745088"/>
                </a:cubicBezTo>
                <a:cubicBezTo>
                  <a:pt x="3092092" y="1796695"/>
                  <a:pt x="2727603" y="1668899"/>
                  <a:pt x="2582693" y="1745088"/>
                </a:cubicBezTo>
                <a:cubicBezTo>
                  <a:pt x="2437783" y="1821277"/>
                  <a:pt x="2303597" y="1734853"/>
                  <a:pt x="2049298" y="1745088"/>
                </a:cubicBezTo>
                <a:cubicBezTo>
                  <a:pt x="1794999" y="1755323"/>
                  <a:pt x="1650800" y="1693886"/>
                  <a:pt x="1410397" y="1745088"/>
                </a:cubicBezTo>
                <a:cubicBezTo>
                  <a:pt x="1169994" y="1796290"/>
                  <a:pt x="1108772" y="1728347"/>
                  <a:pt x="929755" y="1745088"/>
                </a:cubicBezTo>
                <a:cubicBezTo>
                  <a:pt x="750738" y="1761829"/>
                  <a:pt x="450898" y="1701576"/>
                  <a:pt x="290854" y="1745088"/>
                </a:cubicBezTo>
                <a:cubicBezTo>
                  <a:pt x="124491" y="1763204"/>
                  <a:pt x="7350" y="1617542"/>
                  <a:pt x="0" y="1454234"/>
                </a:cubicBezTo>
                <a:cubicBezTo>
                  <a:pt x="-11341" y="1207800"/>
                  <a:pt x="49311" y="1148379"/>
                  <a:pt x="0" y="907445"/>
                </a:cubicBezTo>
                <a:cubicBezTo>
                  <a:pt x="-49311" y="666511"/>
                  <a:pt x="29285" y="463832"/>
                  <a:pt x="0" y="290854"/>
                </a:cubicBezTo>
                <a:close/>
              </a:path>
            </a:pathLst>
          </a:custGeom>
          <a:noFill/>
          <a:ln w="57150">
            <a:solidFill>
              <a:srgbClr val="7030A0"/>
            </a:solidFill>
            <a:prstDash val="sysDash"/>
            <a:extLst>
              <a:ext uri="{C807C97D-BFC1-408E-A445-0C87EB9F89A2}">
                <ask:lineSketchStyleProps xmlns:ask="http://schemas.microsoft.com/office/drawing/2018/sketchyshapes" sd="3489804689">
                  <a:prstGeom prst="roundRect">
                    <a:avLst/>
                  </a:prstGeom>
                  <ask:type>
                    <ask:lineSketchScribble/>
                  </ask:type>
                </ask:lineSketchStyleProps>
              </a:ext>
            </a:extLst>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a:extLst>
              <a:ext uri="{FF2B5EF4-FFF2-40B4-BE49-F238E27FC236}">
                <a16:creationId xmlns:a16="http://schemas.microsoft.com/office/drawing/2014/main" id="{D5EC6895-5922-42D8-8E93-02337A1777DE}"/>
              </a:ext>
            </a:extLst>
          </p:cNvPr>
          <p:cNvGrpSpPr/>
          <p:nvPr/>
        </p:nvGrpSpPr>
        <p:grpSpPr>
          <a:xfrm>
            <a:off x="9011782" y="5355731"/>
            <a:ext cx="2197219" cy="1301851"/>
            <a:chOff x="9068558" y="4931322"/>
            <a:chExt cx="2197219" cy="1301851"/>
          </a:xfrm>
        </p:grpSpPr>
        <p:sp>
          <p:nvSpPr>
            <p:cNvPr id="68" name="直方体 67">
              <a:extLst>
                <a:ext uri="{FF2B5EF4-FFF2-40B4-BE49-F238E27FC236}">
                  <a16:creationId xmlns:a16="http://schemas.microsoft.com/office/drawing/2014/main" id="{28E33530-5F9C-44C3-B659-A249A4346C52}"/>
                </a:ext>
              </a:extLst>
            </p:cNvPr>
            <p:cNvSpPr/>
            <p:nvPr/>
          </p:nvSpPr>
          <p:spPr>
            <a:xfrm>
              <a:off x="9068558" y="5535905"/>
              <a:ext cx="766377" cy="697268"/>
            </a:xfrm>
            <a:prstGeom prst="cube">
              <a:avLst/>
            </a:prstGeom>
            <a:solidFill>
              <a:schemeClr val="bg1">
                <a:lumMod val="85000"/>
              </a:schemeClr>
            </a:solid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直方体 68">
              <a:extLst>
                <a:ext uri="{FF2B5EF4-FFF2-40B4-BE49-F238E27FC236}">
                  <a16:creationId xmlns:a16="http://schemas.microsoft.com/office/drawing/2014/main" id="{C4FB11B9-449B-4800-96FF-AEDDC7E89A76}"/>
                </a:ext>
              </a:extLst>
            </p:cNvPr>
            <p:cNvSpPr/>
            <p:nvPr/>
          </p:nvSpPr>
          <p:spPr>
            <a:xfrm>
              <a:off x="9783979" y="5535823"/>
              <a:ext cx="766377" cy="697268"/>
            </a:xfrm>
            <a:prstGeom prst="cube">
              <a:avLst/>
            </a:prstGeom>
            <a:solidFill>
              <a:schemeClr val="bg1">
                <a:lumMod val="85000"/>
              </a:schemeClr>
            </a:solid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直方体 64">
              <a:extLst>
                <a:ext uri="{FF2B5EF4-FFF2-40B4-BE49-F238E27FC236}">
                  <a16:creationId xmlns:a16="http://schemas.microsoft.com/office/drawing/2014/main" id="{D2657D0C-D51B-4948-9471-12EE6DD5A274}"/>
                </a:ext>
              </a:extLst>
            </p:cNvPr>
            <p:cNvSpPr/>
            <p:nvPr/>
          </p:nvSpPr>
          <p:spPr>
            <a:xfrm>
              <a:off x="9068558" y="4931486"/>
              <a:ext cx="766377" cy="697268"/>
            </a:xfrm>
            <a:prstGeom prst="cube">
              <a:avLst/>
            </a:prstGeom>
            <a:solidFill>
              <a:schemeClr val="bg1">
                <a:lumMod val="85000"/>
              </a:schemeClr>
            </a:solid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直方体 65">
              <a:extLst>
                <a:ext uri="{FF2B5EF4-FFF2-40B4-BE49-F238E27FC236}">
                  <a16:creationId xmlns:a16="http://schemas.microsoft.com/office/drawing/2014/main" id="{B3DBA804-D415-4C9B-B722-39BF3AA179A1}"/>
                </a:ext>
              </a:extLst>
            </p:cNvPr>
            <p:cNvSpPr/>
            <p:nvPr/>
          </p:nvSpPr>
          <p:spPr>
            <a:xfrm>
              <a:off x="9783979" y="4931404"/>
              <a:ext cx="766377" cy="697268"/>
            </a:xfrm>
            <a:prstGeom prst="cube">
              <a:avLst/>
            </a:prstGeom>
            <a:solidFill>
              <a:schemeClr val="bg1">
                <a:lumMod val="85000"/>
              </a:schemeClr>
            </a:solid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直方体 69">
              <a:extLst>
                <a:ext uri="{FF2B5EF4-FFF2-40B4-BE49-F238E27FC236}">
                  <a16:creationId xmlns:a16="http://schemas.microsoft.com/office/drawing/2014/main" id="{C477B420-8788-4754-B56F-06D105373448}"/>
                </a:ext>
              </a:extLst>
            </p:cNvPr>
            <p:cNvSpPr/>
            <p:nvPr/>
          </p:nvSpPr>
          <p:spPr>
            <a:xfrm>
              <a:off x="10499400" y="5535741"/>
              <a:ext cx="766377" cy="697268"/>
            </a:xfrm>
            <a:prstGeom prst="cube">
              <a:avLst/>
            </a:prstGeom>
            <a:solidFill>
              <a:schemeClr val="bg1">
                <a:lumMod val="85000"/>
              </a:schemeClr>
            </a:solid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直方体 66">
              <a:extLst>
                <a:ext uri="{FF2B5EF4-FFF2-40B4-BE49-F238E27FC236}">
                  <a16:creationId xmlns:a16="http://schemas.microsoft.com/office/drawing/2014/main" id="{4A44AFD2-621B-4EB5-9307-C9F45E481778}"/>
                </a:ext>
              </a:extLst>
            </p:cNvPr>
            <p:cNvSpPr/>
            <p:nvPr/>
          </p:nvSpPr>
          <p:spPr>
            <a:xfrm>
              <a:off x="10499400" y="4931322"/>
              <a:ext cx="766377" cy="697268"/>
            </a:xfrm>
            <a:prstGeom prst="cube">
              <a:avLst/>
            </a:prstGeom>
            <a:solidFill>
              <a:schemeClr val="bg1">
                <a:lumMod val="85000"/>
              </a:schemeClr>
            </a:solid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テキスト ボックス 70">
            <a:extLst>
              <a:ext uri="{FF2B5EF4-FFF2-40B4-BE49-F238E27FC236}">
                <a16:creationId xmlns:a16="http://schemas.microsoft.com/office/drawing/2014/main" id="{CCBB0C5D-4CCB-45C5-90E0-1DF54ED05696}"/>
              </a:ext>
            </a:extLst>
          </p:cNvPr>
          <p:cNvSpPr txBox="1"/>
          <p:nvPr/>
        </p:nvSpPr>
        <p:spPr>
          <a:xfrm>
            <a:off x="7386337" y="3643722"/>
            <a:ext cx="1451924" cy="707886"/>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転換率：</a:t>
            </a:r>
            <a:endParaRPr kumimoji="1" lang="en-US" altLang="ja-JP" sz="2000" dirty="0">
              <a:latin typeface="BIZ UDPゴシック" panose="020B0400000000000000" pitchFamily="50" charset="-128"/>
              <a:ea typeface="BIZ UDPゴシック" panose="020B0400000000000000" pitchFamily="50" charset="-128"/>
            </a:endParaRPr>
          </a:p>
          <a:p>
            <a:pPr algn="ctr"/>
            <a:r>
              <a:rPr kumimoji="1" lang="ja-JP" altLang="en-US" sz="2000" dirty="0">
                <a:latin typeface="BIZ UDPゴシック" panose="020B0400000000000000" pitchFamily="50" charset="-128"/>
                <a:ea typeface="BIZ UDPゴシック" panose="020B0400000000000000" pitchFamily="50" charset="-128"/>
              </a:rPr>
              <a:t>約</a:t>
            </a:r>
            <a:r>
              <a:rPr kumimoji="1" lang="en-US" altLang="ja-JP" sz="2000" dirty="0">
                <a:latin typeface="BIZ UDPゴシック" panose="020B0400000000000000" pitchFamily="50" charset="-128"/>
                <a:ea typeface="BIZ UDPゴシック" panose="020B0400000000000000" pitchFamily="50" charset="-128"/>
              </a:rPr>
              <a:t>70</a:t>
            </a:r>
            <a:r>
              <a:rPr kumimoji="1" lang="ja-JP" altLang="en-US" sz="2000" dirty="0">
                <a:latin typeface="BIZ UDPゴシック" panose="020B0400000000000000" pitchFamily="50" charset="-128"/>
                <a:ea typeface="BIZ UDPゴシック" panose="020B0400000000000000" pitchFamily="50" charset="-128"/>
              </a:rPr>
              <a:t>％</a:t>
            </a:r>
          </a:p>
        </p:txBody>
      </p:sp>
      <p:sp>
        <p:nvSpPr>
          <p:cNvPr id="75" name="矢印: 右 74">
            <a:extLst>
              <a:ext uri="{FF2B5EF4-FFF2-40B4-BE49-F238E27FC236}">
                <a16:creationId xmlns:a16="http://schemas.microsoft.com/office/drawing/2014/main" id="{D089E867-D348-4922-A1E0-43541D89BC75}"/>
              </a:ext>
            </a:extLst>
          </p:cNvPr>
          <p:cNvSpPr/>
          <p:nvPr/>
        </p:nvSpPr>
        <p:spPr>
          <a:xfrm rot="5400000">
            <a:off x="9848502" y="4056275"/>
            <a:ext cx="498762" cy="90879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DEA582CC-587A-4D9D-AF8C-12EDDA8EA46E}"/>
              </a:ext>
            </a:extLst>
          </p:cNvPr>
          <p:cNvSpPr txBox="1"/>
          <p:nvPr/>
        </p:nvSpPr>
        <p:spPr>
          <a:xfrm>
            <a:off x="8293626" y="4716886"/>
            <a:ext cx="3754353" cy="646331"/>
          </a:xfrm>
          <a:prstGeom prst="rect">
            <a:avLst/>
          </a:prstGeom>
          <a:noFill/>
        </p:spPr>
        <p:txBody>
          <a:bodyPr wrap="square">
            <a:spAutoFit/>
          </a:bodyPr>
          <a:lstStyle/>
          <a:p>
            <a:pPr algn="ctr"/>
            <a:r>
              <a:rPr lang="ja-JP" altLang="en-US" b="0" i="0" dirty="0">
                <a:solidFill>
                  <a:srgbClr val="222222"/>
                </a:solidFill>
                <a:effectLst/>
                <a:latin typeface="Amasis MT Pro Black" panose="02040A04050005020304" pitchFamily="18" charset="0"/>
                <a:ea typeface="BIZ UDPゴシック" panose="020B0400000000000000" pitchFamily="50" charset="-128"/>
              </a:rPr>
              <a:t>グラフェン混入率</a:t>
            </a:r>
            <a:endParaRPr lang="en-US" altLang="ja-JP" b="0" i="0" dirty="0">
              <a:solidFill>
                <a:srgbClr val="222222"/>
              </a:solidFill>
              <a:effectLst/>
              <a:latin typeface="Amasis MT Pro Black" panose="02040A04050005020304" pitchFamily="18" charset="0"/>
              <a:ea typeface="BIZ UDPゴシック" panose="020B0400000000000000" pitchFamily="50" charset="-128"/>
            </a:endParaRPr>
          </a:p>
          <a:p>
            <a:pPr algn="ctr"/>
            <a:r>
              <a:rPr lang="en-US" altLang="ja-JP" b="0" i="0" dirty="0">
                <a:solidFill>
                  <a:srgbClr val="222222"/>
                </a:solidFill>
                <a:effectLst/>
                <a:latin typeface="Amasis MT Pro Black" panose="02040A04050005020304" pitchFamily="18" charset="0"/>
                <a:ea typeface="BIZ UDPゴシック" panose="020B0400000000000000" pitchFamily="50" charset="-128"/>
              </a:rPr>
              <a:t>0.1 </a:t>
            </a:r>
            <a:r>
              <a:rPr lang="en-US" altLang="ja-JP" b="0" i="0" dirty="0">
                <a:solidFill>
                  <a:schemeClr val="bg2">
                    <a:lumMod val="50000"/>
                  </a:schemeClr>
                </a:solidFill>
                <a:effectLst/>
                <a:latin typeface="Amasis MT Pro Black" panose="02040A04050005020304" pitchFamily="18" charset="0"/>
                <a:ea typeface="BIZ UDPゴシック" panose="020B0400000000000000" pitchFamily="50" charset="-128"/>
              </a:rPr>
              <a:t>weight/percent (</a:t>
            </a:r>
            <a:r>
              <a:rPr lang="en-US" altLang="ja-JP" b="0" i="0" dirty="0" err="1">
                <a:solidFill>
                  <a:schemeClr val="bg2">
                    <a:lumMod val="50000"/>
                  </a:schemeClr>
                </a:solidFill>
                <a:effectLst/>
                <a:latin typeface="Amasis MT Pro Black" panose="02040A04050005020304" pitchFamily="18" charset="0"/>
                <a:ea typeface="BIZ UDPゴシック" panose="020B0400000000000000" pitchFamily="50" charset="-128"/>
              </a:rPr>
              <a:t>wt</a:t>
            </a:r>
            <a:r>
              <a:rPr lang="en-US" altLang="ja-JP" b="0" i="0" dirty="0">
                <a:solidFill>
                  <a:schemeClr val="bg2">
                    <a:lumMod val="50000"/>
                  </a:schemeClr>
                </a:solidFill>
                <a:effectLst/>
                <a:latin typeface="Amasis MT Pro Black" panose="02040A04050005020304" pitchFamily="18" charset="0"/>
                <a:ea typeface="BIZ UDPゴシック" panose="020B0400000000000000" pitchFamily="50" charset="-128"/>
              </a:rPr>
              <a:t>%) </a:t>
            </a:r>
            <a:endParaRPr lang="ja-JP" altLang="en-US" dirty="0">
              <a:solidFill>
                <a:schemeClr val="bg2">
                  <a:lumMod val="50000"/>
                </a:schemeClr>
              </a:solidFill>
              <a:latin typeface="Amasis MT Pro Black" panose="02040A04050005020304" pitchFamily="18" charset="0"/>
              <a:ea typeface="BIZ UDPゴシック" panose="020B0400000000000000" pitchFamily="50" charset="-128"/>
            </a:endParaRPr>
          </a:p>
        </p:txBody>
      </p:sp>
      <p:sp>
        <p:nvSpPr>
          <p:cNvPr id="78" name="テキスト ボックス 77">
            <a:extLst>
              <a:ext uri="{FF2B5EF4-FFF2-40B4-BE49-F238E27FC236}">
                <a16:creationId xmlns:a16="http://schemas.microsoft.com/office/drawing/2014/main" id="{2544CC0D-340E-4275-89C5-747C0E052DF8}"/>
              </a:ext>
            </a:extLst>
          </p:cNvPr>
          <p:cNvSpPr txBox="1"/>
          <p:nvPr/>
        </p:nvSpPr>
        <p:spPr>
          <a:xfrm>
            <a:off x="7138852" y="5632485"/>
            <a:ext cx="1764874" cy="738664"/>
          </a:xfrm>
          <a:prstGeom prst="rect">
            <a:avLst/>
          </a:prstGeom>
          <a:noFill/>
        </p:spPr>
        <p:txBody>
          <a:bodyPr wrap="square" rtlCol="0">
            <a:spAutoFit/>
          </a:bodyPr>
          <a:lstStyle/>
          <a:p>
            <a:pPr algn="r"/>
            <a:r>
              <a:rPr kumimoji="1" lang="ja-JP" altLang="en-US" sz="2400" dirty="0">
                <a:latin typeface="UD デジタル 教科書体 NK-B" panose="02020700000000000000" pitchFamily="18" charset="-128"/>
                <a:ea typeface="UD デジタル 教科書体 NK-B" panose="02020700000000000000" pitchFamily="18" charset="-128"/>
              </a:rPr>
              <a:t>コンクリート</a:t>
            </a:r>
            <a:endParaRPr kumimoji="1" lang="en-US" altLang="ja-JP" sz="2400" dirty="0">
              <a:latin typeface="UD デジタル 教科書体 NK-B" panose="02020700000000000000" pitchFamily="18" charset="-128"/>
              <a:ea typeface="UD デジタル 教科書体 NK-B" panose="02020700000000000000" pitchFamily="18" charset="-128"/>
            </a:endParaRPr>
          </a:p>
          <a:p>
            <a:pPr algn="r"/>
            <a:r>
              <a:rPr lang="ja-JP" altLang="en-US" dirty="0">
                <a:solidFill>
                  <a:schemeClr val="accent3">
                    <a:lumMod val="50000"/>
                  </a:schemeClr>
                </a:solidFill>
                <a:latin typeface="UD デジタル 教科書体 NK-B" panose="02020700000000000000" pitchFamily="18" charset="-128"/>
                <a:ea typeface="UD デジタル 教科書体 NK-B" panose="02020700000000000000" pitchFamily="18" charset="-128"/>
              </a:rPr>
              <a:t>強度</a:t>
            </a:r>
            <a:r>
              <a:rPr lang="en-US" altLang="ja-JP" dirty="0">
                <a:solidFill>
                  <a:schemeClr val="accent3">
                    <a:lumMod val="50000"/>
                  </a:schemeClr>
                </a:solidFill>
                <a:latin typeface="UD デジタル 教科書体 NK-B" panose="02020700000000000000" pitchFamily="18" charset="-128"/>
                <a:ea typeface="UD デジタル 教科書体 NK-B" panose="02020700000000000000" pitchFamily="18" charset="-128"/>
              </a:rPr>
              <a:t>30</a:t>
            </a:r>
            <a:r>
              <a:rPr lang="ja-JP" altLang="en-US" dirty="0">
                <a:solidFill>
                  <a:schemeClr val="accent3">
                    <a:lumMod val="50000"/>
                  </a:schemeClr>
                </a:solidFill>
                <a:latin typeface="UD デジタル 教科書体 NK-B" panose="02020700000000000000" pitchFamily="18" charset="-128"/>
                <a:ea typeface="UD デジタル 教科書体 NK-B" panose="02020700000000000000" pitchFamily="18" charset="-128"/>
              </a:rPr>
              <a:t>％向上</a:t>
            </a:r>
            <a:endParaRPr kumimoji="1" lang="ja-JP" altLang="en-US" dirty="0">
              <a:solidFill>
                <a:schemeClr val="accent3">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80" name="稲妻 79">
            <a:extLst>
              <a:ext uri="{FF2B5EF4-FFF2-40B4-BE49-F238E27FC236}">
                <a16:creationId xmlns:a16="http://schemas.microsoft.com/office/drawing/2014/main" id="{D103B07C-CB1F-4747-B7D0-FEE88DAEFF09}"/>
              </a:ext>
            </a:extLst>
          </p:cNvPr>
          <p:cNvSpPr/>
          <p:nvPr/>
        </p:nvSpPr>
        <p:spPr>
          <a:xfrm rot="21073849">
            <a:off x="5675473" y="1515278"/>
            <a:ext cx="498764" cy="1398569"/>
          </a:xfrm>
          <a:prstGeom prst="lightningBol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稲妻 80">
            <a:extLst>
              <a:ext uri="{FF2B5EF4-FFF2-40B4-BE49-F238E27FC236}">
                <a16:creationId xmlns:a16="http://schemas.microsoft.com/office/drawing/2014/main" id="{755F1CAA-9C80-49F7-9821-7D5C8099BA75}"/>
              </a:ext>
            </a:extLst>
          </p:cNvPr>
          <p:cNvSpPr/>
          <p:nvPr/>
        </p:nvSpPr>
        <p:spPr>
          <a:xfrm rot="418479" flipH="1">
            <a:off x="6402512" y="1497346"/>
            <a:ext cx="557211" cy="1398569"/>
          </a:xfrm>
          <a:prstGeom prst="lightningBol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AA9954CD-A1FF-4181-B439-A02EA4DED68B}"/>
              </a:ext>
            </a:extLst>
          </p:cNvPr>
          <p:cNvSpPr txBox="1"/>
          <p:nvPr/>
        </p:nvSpPr>
        <p:spPr>
          <a:xfrm>
            <a:off x="1179149" y="4707081"/>
            <a:ext cx="2135048" cy="400110"/>
          </a:xfrm>
          <a:prstGeom prst="rect">
            <a:avLst/>
          </a:prstGeom>
          <a:noFill/>
        </p:spPr>
        <p:txBody>
          <a:bodyPr wrap="square" rtlCol="0" anchor="ctr">
            <a:spAutoFit/>
          </a:bodyPr>
          <a:lstStyle/>
          <a:p>
            <a:pPr algn="ctr"/>
            <a:r>
              <a:rPr kumimoji="1" lang="ja-JP" altLang="en-US" sz="2000" dirty="0">
                <a:latin typeface="UD デジタル 教科書体 NK-B" panose="02020700000000000000" pitchFamily="18" charset="-128"/>
                <a:ea typeface="UD デジタル 教科書体 NK-B" panose="02020700000000000000" pitchFamily="18" charset="-128"/>
              </a:rPr>
              <a:t>廃タイヤ分解</a:t>
            </a:r>
            <a:endParaRPr kumimoji="1" lang="ja-JP" altLang="en-US" sz="1600" dirty="0">
              <a:solidFill>
                <a:schemeClr val="accent3">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86" name="テキスト ボックス 85">
            <a:extLst>
              <a:ext uri="{FF2B5EF4-FFF2-40B4-BE49-F238E27FC236}">
                <a16:creationId xmlns:a16="http://schemas.microsoft.com/office/drawing/2014/main" id="{38CFE1FC-0561-403A-A621-98BC8B70EA2B}"/>
              </a:ext>
            </a:extLst>
          </p:cNvPr>
          <p:cNvSpPr txBox="1"/>
          <p:nvPr/>
        </p:nvSpPr>
        <p:spPr>
          <a:xfrm>
            <a:off x="3721940" y="4857860"/>
            <a:ext cx="2218400"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再生カーボン</a:t>
            </a:r>
          </a:p>
        </p:txBody>
      </p:sp>
      <p:sp>
        <p:nvSpPr>
          <p:cNvPr id="84" name="正方形/長方形 83">
            <a:extLst>
              <a:ext uri="{FF2B5EF4-FFF2-40B4-BE49-F238E27FC236}">
                <a16:creationId xmlns:a16="http://schemas.microsoft.com/office/drawing/2014/main" id="{13953B41-8AE6-4946-8D33-76E2F054CB33}"/>
              </a:ext>
            </a:extLst>
          </p:cNvPr>
          <p:cNvSpPr/>
          <p:nvPr/>
        </p:nvSpPr>
        <p:spPr>
          <a:xfrm>
            <a:off x="1220008" y="5074489"/>
            <a:ext cx="2128524" cy="1041348"/>
          </a:xfrm>
          <a:prstGeom prst="rect">
            <a:avLst/>
          </a:prstGeom>
          <a:solidFill>
            <a:schemeClr val="accent3">
              <a:lumMod val="75000"/>
            </a:schemeClr>
          </a:solidFill>
          <a:ln>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0" i="0" dirty="0">
                <a:solidFill>
                  <a:schemeClr val="bg1"/>
                </a:solidFill>
                <a:effectLst/>
                <a:latin typeface="UD デジタル 教科書体 NK-B" panose="02020700000000000000" pitchFamily="18" charset="-128"/>
                <a:ea typeface="UD デジタル 教科書体 NK-B" panose="02020700000000000000" pitchFamily="18" charset="-128"/>
              </a:rPr>
              <a:t>乾留熱分解装置</a:t>
            </a:r>
            <a:endParaRPr kumimoji="1" lang="ja-JP" altLang="en-US" sz="2000" dirty="0">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88" name="テキスト ボックス 87">
            <a:extLst>
              <a:ext uri="{FF2B5EF4-FFF2-40B4-BE49-F238E27FC236}">
                <a16:creationId xmlns:a16="http://schemas.microsoft.com/office/drawing/2014/main" id="{637C81B4-25DD-4BBA-B46B-E5BEC1671E52}"/>
              </a:ext>
            </a:extLst>
          </p:cNvPr>
          <p:cNvSpPr txBox="1"/>
          <p:nvPr/>
        </p:nvSpPr>
        <p:spPr>
          <a:xfrm>
            <a:off x="3625853" y="5322475"/>
            <a:ext cx="3311021" cy="400110"/>
          </a:xfrm>
          <a:prstGeom prst="rect">
            <a:avLst/>
          </a:prstGeom>
          <a:noFill/>
        </p:spPr>
        <p:txBody>
          <a:bodyPr wrap="square" rtlCol="0">
            <a:spAutoFit/>
          </a:bodyPr>
          <a:lstStyle/>
          <a:p>
            <a:pPr algn="ctr"/>
            <a:r>
              <a:rPr kumimoji="1" lang="ja-JP" altLang="en-US" sz="2000" dirty="0">
                <a:latin typeface="BIZ UDPゴシック" panose="020B0400000000000000" pitchFamily="50" charset="-128"/>
                <a:ea typeface="BIZ UDPゴシック" panose="020B0400000000000000" pitchFamily="50" charset="-128"/>
              </a:rPr>
              <a:t>廃タイヤ油（</a:t>
            </a:r>
            <a:r>
              <a:rPr kumimoji="1" lang="en-US" altLang="ja-JP" sz="2000" dirty="0">
                <a:latin typeface="BIZ UDPゴシック" panose="020B0400000000000000" pitchFamily="50" charset="-128"/>
                <a:ea typeface="BIZ UDPゴシック" panose="020B0400000000000000" pitchFamily="50" charset="-128"/>
              </a:rPr>
              <a:t>A</a:t>
            </a:r>
            <a:r>
              <a:rPr kumimoji="1" lang="ja-JP" altLang="en-US" sz="2000" dirty="0">
                <a:latin typeface="BIZ UDPゴシック" panose="020B0400000000000000" pitchFamily="50" charset="-128"/>
                <a:ea typeface="BIZ UDPゴシック" panose="020B0400000000000000" pitchFamily="50" charset="-128"/>
              </a:rPr>
              <a:t>重油相当）</a:t>
            </a:r>
          </a:p>
        </p:txBody>
      </p:sp>
      <p:sp>
        <p:nvSpPr>
          <p:cNvPr id="89" name="テキスト ボックス 88">
            <a:extLst>
              <a:ext uri="{FF2B5EF4-FFF2-40B4-BE49-F238E27FC236}">
                <a16:creationId xmlns:a16="http://schemas.microsoft.com/office/drawing/2014/main" id="{4CB1CA28-3CF7-498C-ADE2-E52CC572CA47}"/>
              </a:ext>
            </a:extLst>
          </p:cNvPr>
          <p:cNvSpPr txBox="1"/>
          <p:nvPr/>
        </p:nvSpPr>
        <p:spPr>
          <a:xfrm>
            <a:off x="3897030" y="5789741"/>
            <a:ext cx="1546698" cy="400110"/>
          </a:xfrm>
          <a:prstGeom prst="rect">
            <a:avLst/>
          </a:prstGeom>
          <a:noFill/>
        </p:spPr>
        <p:txBody>
          <a:bodyPr wrap="square" rtlCol="0">
            <a:spAutoFit/>
          </a:bodyPr>
          <a:lstStyle/>
          <a:p>
            <a:r>
              <a:rPr kumimoji="1" lang="ja-JP" altLang="en-US" sz="2000" dirty="0">
                <a:latin typeface="BIZ UDPゴシック" panose="020B0400000000000000" pitchFamily="50" charset="-128"/>
                <a:ea typeface="BIZ UDPゴシック" panose="020B0400000000000000" pitchFamily="50" charset="-128"/>
              </a:rPr>
              <a:t>廃スチール</a:t>
            </a:r>
          </a:p>
        </p:txBody>
      </p:sp>
      <p:sp>
        <p:nvSpPr>
          <p:cNvPr id="85" name="矢印: 右 84">
            <a:extLst>
              <a:ext uri="{FF2B5EF4-FFF2-40B4-BE49-F238E27FC236}">
                <a16:creationId xmlns:a16="http://schemas.microsoft.com/office/drawing/2014/main" id="{F1995E36-17C8-42E8-BD4F-90B4093AC246}"/>
              </a:ext>
            </a:extLst>
          </p:cNvPr>
          <p:cNvSpPr/>
          <p:nvPr/>
        </p:nvSpPr>
        <p:spPr>
          <a:xfrm>
            <a:off x="3443494" y="5161425"/>
            <a:ext cx="453536" cy="805767"/>
          </a:xfrm>
          <a:prstGeom prst="rightArrow">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0" name="コネクタ: カギ線 89">
            <a:extLst>
              <a:ext uri="{FF2B5EF4-FFF2-40B4-BE49-F238E27FC236}">
                <a16:creationId xmlns:a16="http://schemas.microsoft.com/office/drawing/2014/main" id="{DE03EC70-3D43-4E62-9D1F-E24CF90ACD11}"/>
              </a:ext>
            </a:extLst>
          </p:cNvPr>
          <p:cNvCxnSpPr>
            <a:cxnSpLocks/>
            <a:stCxn id="86" idx="0"/>
            <a:endCxn id="15" idx="1"/>
          </p:cNvCxnSpPr>
          <p:nvPr/>
        </p:nvCxnSpPr>
        <p:spPr>
          <a:xfrm rot="5400000" flipH="1" flipV="1">
            <a:off x="4230291" y="3905157"/>
            <a:ext cx="1553552" cy="351855"/>
          </a:xfrm>
          <a:prstGeom prst="bentConnector2">
            <a:avLst/>
          </a:prstGeom>
          <a:ln w="76200">
            <a:solidFill>
              <a:schemeClr val="tx1">
                <a:lumMod val="65000"/>
                <a:lumOff val="35000"/>
              </a:schemeClr>
            </a:solidFill>
            <a:tailEnd type="triangle"/>
          </a:ln>
          <a:effectLst>
            <a:glow rad="228600">
              <a:schemeClr val="accent3">
                <a:satMod val="175000"/>
                <a:alpha val="40000"/>
              </a:schemeClr>
            </a:glow>
          </a:effectLst>
          <a:scene3d>
            <a:camera prst="orthographicFront"/>
            <a:lightRig rig="threePt" dir="t"/>
          </a:scene3d>
          <a:sp3d>
            <a:bevelT w="101600" prst="rible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251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図1">
            <a:extLst>
              <a:ext uri="{FF2B5EF4-FFF2-40B4-BE49-F238E27FC236}">
                <a16:creationId xmlns:a16="http://schemas.microsoft.com/office/drawing/2014/main" id="{E36A8788-B65C-44D0-8ED3-C1DA06D7B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896" y="4474557"/>
            <a:ext cx="8477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340E1252-43B0-4A9D-BC21-E387EE4D8444}"/>
              </a:ext>
            </a:extLst>
          </p:cNvPr>
          <p:cNvPicPr>
            <a:picLocks noChangeAspect="1"/>
          </p:cNvPicPr>
          <p:nvPr/>
        </p:nvPicPr>
        <p:blipFill>
          <a:blip r:embed="rId3"/>
          <a:stretch>
            <a:fillRect/>
          </a:stretch>
        </p:blipFill>
        <p:spPr>
          <a:xfrm>
            <a:off x="2726034" y="2157757"/>
            <a:ext cx="7294025" cy="2101668"/>
          </a:xfrm>
          <a:prstGeom prst="rect">
            <a:avLst/>
          </a:prstGeom>
        </p:spPr>
      </p:pic>
      <p:sp>
        <p:nvSpPr>
          <p:cNvPr id="59" name="テキスト ボックス 58">
            <a:extLst>
              <a:ext uri="{FF2B5EF4-FFF2-40B4-BE49-F238E27FC236}">
                <a16:creationId xmlns:a16="http://schemas.microsoft.com/office/drawing/2014/main" id="{D7F5E163-5ADB-4665-A861-D56024F3348C}"/>
              </a:ext>
            </a:extLst>
          </p:cNvPr>
          <p:cNvSpPr txBox="1"/>
          <p:nvPr/>
        </p:nvSpPr>
        <p:spPr>
          <a:xfrm>
            <a:off x="111967" y="452867"/>
            <a:ext cx="12080033" cy="523220"/>
          </a:xfrm>
          <a:prstGeom prst="rect">
            <a:avLst/>
          </a:prstGeom>
          <a:noFill/>
        </p:spPr>
        <p:txBody>
          <a:bodyPr wrap="square">
            <a:spAutoFit/>
          </a:bodyPr>
          <a:lstStyle/>
          <a:p>
            <a:pPr algn="ctr"/>
            <a:r>
              <a:rPr lang="ja-JP" altLang="en-US" sz="2800" b="1" i="0" dirty="0">
                <a:solidFill>
                  <a:srgbClr val="333333"/>
                </a:solidFill>
                <a:effectLst/>
                <a:latin typeface="Amasis MT Pro Medium" panose="02040604050005020304" pitchFamily="18" charset="0"/>
                <a:ea typeface="Meiryo" panose="020B0604030504040204" pitchFamily="50" charset="-128"/>
              </a:rPr>
              <a:t>次世代の電子材料グラファイト層間化合物（</a:t>
            </a:r>
            <a:r>
              <a:rPr lang="en-US" altLang="ja-JP" sz="2800" b="1" i="0" dirty="0">
                <a:solidFill>
                  <a:srgbClr val="333333"/>
                </a:solidFill>
                <a:effectLst/>
                <a:latin typeface="Amasis MT Pro Medium" panose="02040604050005020304" pitchFamily="18" charset="0"/>
                <a:ea typeface="Meiryo" panose="020B0604030504040204" pitchFamily="50" charset="-128"/>
              </a:rPr>
              <a:t>GIC</a:t>
            </a:r>
            <a:r>
              <a:rPr lang="ja-JP" altLang="en-US" sz="2800" b="1" i="0" dirty="0">
                <a:solidFill>
                  <a:srgbClr val="333333"/>
                </a:solidFill>
                <a:effectLst/>
                <a:latin typeface="Amasis MT Pro Medium" panose="02040604050005020304" pitchFamily="18" charset="0"/>
                <a:ea typeface="Meiryo" panose="020B0604030504040204" pitchFamily="50" charset="-128"/>
              </a:rPr>
              <a:t>）の高速合成法を開発</a:t>
            </a:r>
          </a:p>
        </p:txBody>
      </p:sp>
      <p:sp>
        <p:nvSpPr>
          <p:cNvPr id="61" name="テキスト ボックス 60">
            <a:extLst>
              <a:ext uri="{FF2B5EF4-FFF2-40B4-BE49-F238E27FC236}">
                <a16:creationId xmlns:a16="http://schemas.microsoft.com/office/drawing/2014/main" id="{C1A4B4E3-A977-42C5-9922-5AC201E82B90}"/>
              </a:ext>
            </a:extLst>
          </p:cNvPr>
          <p:cNvSpPr txBox="1"/>
          <p:nvPr/>
        </p:nvSpPr>
        <p:spPr>
          <a:xfrm>
            <a:off x="241041" y="1125765"/>
            <a:ext cx="11709917" cy="923330"/>
          </a:xfrm>
          <a:prstGeom prst="rect">
            <a:avLst/>
          </a:prstGeom>
          <a:noFill/>
        </p:spPr>
        <p:txBody>
          <a:bodyPr wrap="square">
            <a:spAutoFit/>
          </a:bodyPr>
          <a:lstStyle/>
          <a:p>
            <a:r>
              <a:rPr lang="ja-JP" altLang="en-US" dirty="0">
                <a:latin typeface="Amasis MT Pro Medium" panose="02040604050005020304" pitchFamily="18" charset="0"/>
              </a:rPr>
              <a:t>従来では合成が困難であった</a:t>
            </a:r>
            <a:r>
              <a:rPr lang="en-US" altLang="ja-JP" dirty="0">
                <a:latin typeface="Amasis MT Pro Medium" panose="02040604050005020304" pitchFamily="18" charset="0"/>
              </a:rPr>
              <a:t>GIC</a:t>
            </a:r>
            <a:r>
              <a:rPr lang="ja-JP" altLang="en-US" dirty="0">
                <a:latin typeface="Amasis MT Pro Medium" panose="02040604050005020304" pitchFamily="18" charset="0"/>
              </a:rPr>
              <a:t>は、金属ナトリウム</a:t>
            </a:r>
            <a:r>
              <a:rPr lang="en-US" altLang="ja-JP" dirty="0">
                <a:latin typeface="Amasis MT Pro Medium" panose="02040604050005020304" pitchFamily="18" charset="0"/>
              </a:rPr>
              <a:t>(Na)</a:t>
            </a:r>
            <a:r>
              <a:rPr lang="ja-JP" altLang="en-US" dirty="0">
                <a:latin typeface="Amasis MT Pro Medium" panose="02040604050005020304" pitchFamily="18" charset="0"/>
              </a:rPr>
              <a:t>の存在下で容易に生成できる。</a:t>
            </a:r>
            <a:endParaRPr lang="en-US" altLang="ja-JP" dirty="0">
              <a:latin typeface="Amasis MT Pro Medium" panose="02040604050005020304" pitchFamily="18" charset="0"/>
            </a:endParaRPr>
          </a:p>
          <a:p>
            <a:r>
              <a:rPr lang="ja-JP" altLang="en-US" dirty="0">
                <a:latin typeface="Amasis MT Pro Medium" panose="02040604050005020304" pitchFamily="18" charset="0"/>
              </a:rPr>
              <a:t>この</a:t>
            </a:r>
            <a:r>
              <a:rPr lang="en-US" altLang="ja-JP" dirty="0">
                <a:latin typeface="Amasis MT Pro Medium" panose="02040604050005020304" pitchFamily="18" charset="0"/>
              </a:rPr>
              <a:t>Na</a:t>
            </a:r>
            <a:r>
              <a:rPr lang="ja-JP" altLang="en-US" dirty="0">
                <a:latin typeface="Amasis MT Pro Medium" panose="02040604050005020304" pitchFamily="18" charset="0"/>
              </a:rPr>
              <a:t>の効果は、</a:t>
            </a:r>
            <a:r>
              <a:rPr lang="en-US" altLang="ja-JP" dirty="0">
                <a:latin typeface="Amasis MT Pro Medium" panose="02040604050005020304" pitchFamily="18" charset="0"/>
              </a:rPr>
              <a:t>Li</a:t>
            </a:r>
            <a:r>
              <a:rPr lang="ja-JP" altLang="en-US" dirty="0">
                <a:latin typeface="Amasis MT Pro Medium" panose="02040604050005020304" pitchFamily="18" charset="0"/>
              </a:rPr>
              <a:t>や</a:t>
            </a:r>
            <a:r>
              <a:rPr lang="en-US" altLang="ja-JP" dirty="0">
                <a:latin typeface="Amasis MT Pro Medium" panose="02040604050005020304" pitchFamily="18" charset="0"/>
              </a:rPr>
              <a:t>K</a:t>
            </a:r>
            <a:r>
              <a:rPr lang="ja-JP" altLang="en-US" dirty="0">
                <a:latin typeface="Amasis MT Pro Medium" panose="02040604050005020304" pitchFamily="18" charset="0"/>
              </a:rPr>
              <a:t>などのアルカリ金属（</a:t>
            </a:r>
            <a:r>
              <a:rPr lang="en-US" altLang="ja-JP" dirty="0">
                <a:latin typeface="Amasis MT Pro Medium" panose="02040604050005020304" pitchFamily="18" charset="0"/>
              </a:rPr>
              <a:t>AM</a:t>
            </a:r>
            <a:r>
              <a:rPr lang="ja-JP" altLang="en-US" dirty="0">
                <a:latin typeface="Amasis MT Pro Medium" panose="02040604050005020304" pitchFamily="18" charset="0"/>
              </a:rPr>
              <a:t>）や</a:t>
            </a:r>
            <a:r>
              <a:rPr lang="en-US" altLang="ja-JP" dirty="0">
                <a:latin typeface="Amasis MT Pro Medium" panose="02040604050005020304" pitchFamily="18" charset="0"/>
              </a:rPr>
              <a:t>Sr</a:t>
            </a:r>
            <a:r>
              <a:rPr lang="ja-JP" altLang="en-US" dirty="0">
                <a:latin typeface="Amasis MT Pro Medium" panose="02040604050005020304" pitchFamily="18" charset="0"/>
              </a:rPr>
              <a:t>や</a:t>
            </a:r>
            <a:r>
              <a:rPr lang="en-US" altLang="ja-JP" dirty="0">
                <a:latin typeface="Amasis MT Pro Medium" panose="02040604050005020304" pitchFamily="18" charset="0"/>
              </a:rPr>
              <a:t>Ba</a:t>
            </a:r>
            <a:r>
              <a:rPr lang="ja-JP" altLang="en-US" dirty="0">
                <a:latin typeface="Amasis MT Pro Medium" panose="02040604050005020304" pitchFamily="18" charset="0"/>
              </a:rPr>
              <a:t>などのアルカリ土類金属（</a:t>
            </a:r>
            <a:r>
              <a:rPr lang="en-US" altLang="ja-JP" dirty="0">
                <a:latin typeface="Amasis MT Pro Medium" panose="02040604050005020304" pitchFamily="18" charset="0"/>
              </a:rPr>
              <a:t>AE</a:t>
            </a:r>
            <a:r>
              <a:rPr lang="ja-JP" altLang="en-US" dirty="0">
                <a:latin typeface="Amasis MT Pro Medium" panose="02040604050005020304" pitchFamily="18" charset="0"/>
              </a:rPr>
              <a:t>）の</a:t>
            </a:r>
            <a:r>
              <a:rPr lang="en-US" altLang="ja-JP" dirty="0">
                <a:latin typeface="Amasis MT Pro Medium" panose="02040604050005020304" pitchFamily="18" charset="0"/>
              </a:rPr>
              <a:t>GIC(AM-GIC, AE-GIC)</a:t>
            </a:r>
            <a:r>
              <a:rPr lang="ja-JP" altLang="en-US" dirty="0">
                <a:latin typeface="Amasis MT Pro Medium" panose="02040604050005020304" pitchFamily="18" charset="0"/>
              </a:rPr>
              <a:t>の生成にも有効。</a:t>
            </a:r>
          </a:p>
        </p:txBody>
      </p:sp>
      <p:sp>
        <p:nvSpPr>
          <p:cNvPr id="10" name="テキスト ボックス 9">
            <a:extLst>
              <a:ext uri="{FF2B5EF4-FFF2-40B4-BE49-F238E27FC236}">
                <a16:creationId xmlns:a16="http://schemas.microsoft.com/office/drawing/2014/main" id="{C41358C5-407F-4EF2-95B3-8CE8F14E8C09}"/>
              </a:ext>
            </a:extLst>
          </p:cNvPr>
          <p:cNvSpPr txBox="1"/>
          <p:nvPr/>
        </p:nvSpPr>
        <p:spPr>
          <a:xfrm rot="19092782">
            <a:off x="111966" y="4040155"/>
            <a:ext cx="2472613" cy="369332"/>
          </a:xfrm>
          <a:prstGeom prst="rect">
            <a:avLst/>
          </a:prstGeom>
          <a:noFill/>
        </p:spPr>
        <p:txBody>
          <a:bodyPr wrap="square" rtlCol="0">
            <a:spAutoFit/>
          </a:bodyPr>
          <a:lstStyle/>
          <a:p>
            <a:r>
              <a:rPr kumimoji="1" lang="ja-JP" altLang="en-US" dirty="0">
                <a:latin typeface="UD デジタル 教科書体 NK-B" panose="02020700000000000000" pitchFamily="18" charset="-128"/>
                <a:ea typeface="UD デジタル 教科書体 NK-B" panose="02020700000000000000" pitchFamily="18" charset="-128"/>
              </a:rPr>
              <a:t>リチウム電池の電極材</a:t>
            </a:r>
          </a:p>
        </p:txBody>
      </p:sp>
      <p:sp>
        <p:nvSpPr>
          <p:cNvPr id="73" name="テキスト ボックス 72">
            <a:extLst>
              <a:ext uri="{FF2B5EF4-FFF2-40B4-BE49-F238E27FC236}">
                <a16:creationId xmlns:a16="http://schemas.microsoft.com/office/drawing/2014/main" id="{1BE29A9B-AD18-4E30-B6B8-022222858403}"/>
              </a:ext>
            </a:extLst>
          </p:cNvPr>
          <p:cNvSpPr txBox="1"/>
          <p:nvPr/>
        </p:nvSpPr>
        <p:spPr>
          <a:xfrm>
            <a:off x="2472105" y="116418"/>
            <a:ext cx="7247790" cy="261610"/>
          </a:xfrm>
          <a:prstGeom prst="rect">
            <a:avLst/>
          </a:prstGeom>
          <a:noFill/>
        </p:spPr>
        <p:txBody>
          <a:bodyPr wrap="square">
            <a:spAutoFit/>
          </a:bodyPr>
          <a:lstStyle/>
          <a:p>
            <a:r>
              <a:rPr lang="ja-JP" altLang="en-US" sz="1100" dirty="0"/>
              <a:t>産業技術総合研究所　</a:t>
            </a:r>
            <a:r>
              <a:rPr lang="en-US" altLang="ja-JP" sz="1100" dirty="0"/>
              <a:t>https://www.aist.go.jp/aist_j/press_release/pr2023/pr20230131_2/pr20230131_2.html</a:t>
            </a:r>
            <a:endParaRPr lang="ja-JP" altLang="en-US" sz="1100" dirty="0"/>
          </a:p>
        </p:txBody>
      </p:sp>
    </p:spTree>
    <p:extLst>
      <p:ext uri="{BB962C8B-B14F-4D97-AF65-F5344CB8AC3E}">
        <p14:creationId xmlns:p14="http://schemas.microsoft.com/office/powerpoint/2010/main" val="380354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米の化学者はフラッシュ ジュール加熱を使用して、使用済みリチウム イオン電池からグラファイト アノードを回収します。費用は 1 トンあたり約 118 ドルです。">
            <a:extLst>
              <a:ext uri="{FF2B5EF4-FFF2-40B4-BE49-F238E27FC236}">
                <a16:creationId xmlns:a16="http://schemas.microsoft.com/office/drawing/2014/main" id="{36DFF49B-8822-4755-B20F-55F31BF9D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286222"/>
            <a:ext cx="514350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走査型電子顕微鏡で下から見た、フラッシュ リサイクルされたアノード粒子。 粒子はリチウム イオン電池から回収され、ライス大学のフラッシュ ジュール加熱プロセスによって処理されます。 （クレジット：ツアーグループ/ライス大学）">
            <a:extLst>
              <a:ext uri="{FF2B5EF4-FFF2-40B4-BE49-F238E27FC236}">
                <a16:creationId xmlns:a16="http://schemas.microsoft.com/office/drawing/2014/main" id="{02028D7D-396B-FEB3-62C3-60B4EF79E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794" y="1539617"/>
            <a:ext cx="5143500" cy="43529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769CAD7-DC88-FBB1-4987-E8AB27C503C8}"/>
              </a:ext>
            </a:extLst>
          </p:cNvPr>
          <p:cNvSpPr txBox="1"/>
          <p:nvPr/>
        </p:nvSpPr>
        <p:spPr>
          <a:xfrm>
            <a:off x="6575793" y="5912100"/>
            <a:ext cx="5143499" cy="646331"/>
          </a:xfrm>
          <a:prstGeom prst="rect">
            <a:avLst/>
          </a:prstGeom>
          <a:noFill/>
        </p:spPr>
        <p:txBody>
          <a:bodyPr wrap="square">
            <a:spAutoFit/>
          </a:bodyPr>
          <a:lstStyle/>
          <a:p>
            <a:r>
              <a:rPr lang="ja-JP" altLang="en-US" sz="1200" b="0" i="0" dirty="0">
                <a:effectLst/>
                <a:latin typeface="BIZ UDPゴシック" panose="020B0400000000000000" pitchFamily="50" charset="-128"/>
                <a:ea typeface="BIZ UDPゴシック" panose="020B0400000000000000" pitchFamily="50" charset="-128"/>
              </a:rPr>
              <a:t>走査型電子顕微鏡で下から見た、フラッシュ リサイクルされたアノード粒子。粒子はリチウム イオン電池から回収され、ライスのフラッシュ ジュール加熱プロセスによって処理。</a:t>
            </a:r>
            <a:endParaRPr lang="ja-JP" altLang="en-US" sz="1200" dirty="0">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B39CA9D0-C247-6F47-6396-1C4A6CD36A8A}"/>
              </a:ext>
            </a:extLst>
          </p:cNvPr>
          <p:cNvSpPr txBox="1"/>
          <p:nvPr/>
        </p:nvSpPr>
        <p:spPr>
          <a:xfrm>
            <a:off x="337584" y="1276759"/>
            <a:ext cx="6097772" cy="923330"/>
          </a:xfrm>
          <a:prstGeom prst="rect">
            <a:avLst/>
          </a:prstGeom>
          <a:noFill/>
        </p:spPr>
        <p:txBody>
          <a:bodyPr wrap="square">
            <a:spAutoFit/>
          </a:bodyPr>
          <a:lstStyle/>
          <a:p>
            <a:r>
              <a:rPr lang="ja-JP" altLang="en-US" b="0" i="0" dirty="0">
                <a:solidFill>
                  <a:srgbClr val="222222"/>
                </a:solidFill>
                <a:effectLst/>
                <a:latin typeface="BIZ UDPゴシック" panose="020B0400000000000000" pitchFamily="50" charset="-128"/>
                <a:ea typeface="BIZ UDPゴシック" panose="020B0400000000000000" pitchFamily="50" charset="-128"/>
              </a:rPr>
              <a:t>リチウム・イオン電池で使用されたグラファイト</a:t>
            </a:r>
            <a:r>
              <a:rPr lang="ja-JP" altLang="en-US" b="0" i="0" dirty="0">
                <a:solidFill>
                  <a:srgbClr val="3455DB"/>
                </a:solidFill>
                <a:effectLst/>
                <a:latin typeface="BIZ UDPゴシック" panose="020B0400000000000000" pitchFamily="50" charset="-128"/>
                <a:ea typeface="BIZ UDPゴシック" panose="020B0400000000000000" pitchFamily="50" charset="-128"/>
                <a:hlinkClick r:id="rId4"/>
              </a:rPr>
              <a:t>アノード</a:t>
            </a:r>
            <a:r>
              <a:rPr lang="ja-JP" altLang="en-US" b="0" i="0" dirty="0">
                <a:solidFill>
                  <a:srgbClr val="222222"/>
                </a:solidFill>
                <a:effectLst/>
                <a:latin typeface="BIZ UDPゴシック" panose="020B0400000000000000" pitchFamily="50" charset="-128"/>
                <a:ea typeface="BIZ UDPゴシック" panose="020B0400000000000000" pitchFamily="50" charset="-128"/>
              </a:rPr>
              <a:t>材料をフラッシュジュールにより、不純物を除去して再生するプロセスを開発。</a:t>
            </a:r>
            <a:endParaRPr lang="ja-JP" altLang="en-US"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F15584A-8BF5-2FD5-CC0F-D11DAB559A66}"/>
              </a:ext>
            </a:extLst>
          </p:cNvPr>
          <p:cNvSpPr txBox="1"/>
          <p:nvPr/>
        </p:nvSpPr>
        <p:spPr>
          <a:xfrm>
            <a:off x="238125" y="4657911"/>
            <a:ext cx="6097772" cy="2031325"/>
          </a:xfrm>
          <a:prstGeom prst="rect">
            <a:avLst/>
          </a:prstGeom>
          <a:noFill/>
        </p:spPr>
        <p:txBody>
          <a:bodyPr wrap="square">
            <a:spAutoFit/>
          </a:bodyPr>
          <a:lstStyle/>
          <a:p>
            <a:r>
              <a:rPr lang="ja-JP" altLang="en-US" b="0" i="0" dirty="0">
                <a:solidFill>
                  <a:srgbClr val="222222"/>
                </a:solidFill>
                <a:effectLst/>
                <a:latin typeface="BIZ UDPゴシック" panose="020B0400000000000000" pitchFamily="50" charset="-128"/>
                <a:ea typeface="BIZ UDPゴシック" panose="020B0400000000000000" pitchFamily="50" charset="-128"/>
              </a:rPr>
              <a:t>フラッシュ・ジュールの高エネルギーが</a:t>
            </a:r>
            <a:r>
              <a:rPr lang="ja-JP" altLang="en-US" b="1" i="0" dirty="0">
                <a:solidFill>
                  <a:srgbClr val="C00000"/>
                </a:solidFill>
                <a:effectLst/>
                <a:latin typeface="BIZ UDPゴシック" panose="020B0400000000000000" pitchFamily="50" charset="-128"/>
                <a:ea typeface="BIZ UDPゴシック" panose="020B0400000000000000" pitchFamily="50" charset="-128"/>
              </a:rPr>
              <a:t>リチウム、コバルト、ニッケル、マンガンなどの無機塩をアノードから分解</a:t>
            </a:r>
            <a:r>
              <a:rPr lang="ja-JP" altLang="en-US" b="0" i="0" dirty="0">
                <a:solidFill>
                  <a:srgbClr val="222222"/>
                </a:solidFill>
                <a:effectLst/>
                <a:latin typeface="BIZ UDPゴシック" panose="020B0400000000000000" pitchFamily="50" charset="-128"/>
                <a:ea typeface="BIZ UDPゴシック" panose="020B0400000000000000" pitchFamily="50" charset="-128"/>
              </a:rPr>
              <a:t>。</a:t>
            </a:r>
            <a:endParaRPr lang="en-US" altLang="ja-JP" b="0" i="0" dirty="0">
              <a:solidFill>
                <a:srgbClr val="222222"/>
              </a:solidFill>
              <a:effectLst/>
              <a:latin typeface="BIZ UDPゴシック" panose="020B0400000000000000" pitchFamily="50" charset="-128"/>
              <a:ea typeface="BIZ UDPゴシック" panose="020B0400000000000000" pitchFamily="50" charset="-128"/>
            </a:endParaRPr>
          </a:p>
          <a:p>
            <a:r>
              <a:rPr lang="ja-JP" altLang="en-US" b="0" i="0" dirty="0">
                <a:solidFill>
                  <a:srgbClr val="222222"/>
                </a:solidFill>
                <a:effectLst/>
                <a:latin typeface="BIZ UDPゴシック" panose="020B0400000000000000" pitchFamily="50" charset="-128"/>
                <a:ea typeface="BIZ UDPゴシック" panose="020B0400000000000000" pitchFamily="50" charset="-128"/>
              </a:rPr>
              <a:t>これらは</a:t>
            </a:r>
            <a:r>
              <a:rPr lang="ja-JP" altLang="en-US" b="1" i="0" dirty="0">
                <a:solidFill>
                  <a:srgbClr val="C00000"/>
                </a:solidFill>
                <a:effectLst/>
                <a:latin typeface="BIZ UDPゴシック" panose="020B0400000000000000" pitchFamily="50" charset="-128"/>
                <a:ea typeface="BIZ UDPゴシック" panose="020B0400000000000000" pitchFamily="50" charset="-128"/>
              </a:rPr>
              <a:t>希塩酸で処理することにより回収</a:t>
            </a:r>
            <a:r>
              <a:rPr lang="ja-JP" altLang="en-US" b="0" i="0" dirty="0">
                <a:solidFill>
                  <a:srgbClr val="222222"/>
                </a:solidFill>
                <a:effectLst/>
                <a:latin typeface="BIZ UDPゴシック" panose="020B0400000000000000" pitchFamily="50" charset="-128"/>
                <a:ea typeface="BIZ UDPゴシック" panose="020B0400000000000000" pitchFamily="50" charset="-128"/>
              </a:rPr>
              <a:t>できる。</a:t>
            </a:r>
            <a:endParaRPr lang="en-US" altLang="ja-JP" b="0" i="0" dirty="0">
              <a:solidFill>
                <a:srgbClr val="222222"/>
              </a:solidFill>
              <a:effectLst/>
              <a:latin typeface="BIZ UDPゴシック" panose="020B0400000000000000" pitchFamily="50" charset="-128"/>
              <a:ea typeface="BIZ UDPゴシック" panose="020B0400000000000000" pitchFamily="50" charset="-128"/>
            </a:endParaRPr>
          </a:p>
          <a:p>
            <a:endParaRPr lang="en-US" altLang="ja-JP" b="0" i="0" dirty="0">
              <a:solidFill>
                <a:srgbClr val="222222"/>
              </a:solidFill>
              <a:effectLst/>
              <a:latin typeface="BIZ UDPゴシック" panose="020B0400000000000000" pitchFamily="50" charset="-128"/>
              <a:ea typeface="BIZ UDPゴシック" panose="020B0400000000000000" pitchFamily="50" charset="-128"/>
            </a:endParaRPr>
          </a:p>
          <a:p>
            <a:r>
              <a:rPr lang="ja-JP" altLang="en-US" b="0" i="0" dirty="0">
                <a:solidFill>
                  <a:srgbClr val="44474F"/>
                </a:solidFill>
                <a:effectLst/>
                <a:latin typeface="BIZ UDPゴシック" panose="020B0400000000000000" pitchFamily="50" charset="-128"/>
                <a:ea typeface="BIZ UDPゴシック" panose="020B0400000000000000" pitchFamily="50" charset="-128"/>
              </a:rPr>
              <a:t>フラッシュ ジュール加熱を使用して、使用済みリチウム イオン電池からグラファイト・アノードを回収します。</a:t>
            </a:r>
            <a:endParaRPr lang="en-US" altLang="ja-JP" b="0" i="0" dirty="0">
              <a:solidFill>
                <a:srgbClr val="44474F"/>
              </a:solidFill>
              <a:effectLst/>
              <a:latin typeface="BIZ UDPゴシック" panose="020B0400000000000000" pitchFamily="50" charset="-128"/>
              <a:ea typeface="BIZ UDPゴシック" panose="020B0400000000000000" pitchFamily="50" charset="-128"/>
            </a:endParaRPr>
          </a:p>
          <a:p>
            <a:r>
              <a:rPr lang="ja-JP" altLang="en-US" b="1" i="0" dirty="0">
                <a:solidFill>
                  <a:srgbClr val="C00000"/>
                </a:solidFill>
                <a:effectLst/>
                <a:latin typeface="BIZ UDPゴシック" panose="020B0400000000000000" pitchFamily="50" charset="-128"/>
                <a:ea typeface="BIZ UDPゴシック" panose="020B0400000000000000" pitchFamily="50" charset="-128"/>
              </a:rPr>
              <a:t>費用は </a:t>
            </a:r>
            <a:r>
              <a:rPr lang="en-US" altLang="ja-JP" b="1" i="0" dirty="0">
                <a:solidFill>
                  <a:srgbClr val="C00000"/>
                </a:solidFill>
                <a:effectLst/>
                <a:latin typeface="BIZ UDPゴシック" panose="020B0400000000000000" pitchFamily="50" charset="-128"/>
                <a:ea typeface="BIZ UDPゴシック" panose="020B0400000000000000" pitchFamily="50" charset="-128"/>
              </a:rPr>
              <a:t>1 </a:t>
            </a:r>
            <a:r>
              <a:rPr lang="ja-JP" altLang="en-US" b="1" i="0" dirty="0">
                <a:solidFill>
                  <a:srgbClr val="C00000"/>
                </a:solidFill>
                <a:effectLst/>
                <a:latin typeface="BIZ UDPゴシック" panose="020B0400000000000000" pitchFamily="50" charset="-128"/>
                <a:ea typeface="BIZ UDPゴシック" panose="020B0400000000000000" pitchFamily="50" charset="-128"/>
              </a:rPr>
              <a:t>トンあたり約 </a:t>
            </a:r>
            <a:r>
              <a:rPr lang="en-US" altLang="ja-JP" b="1" i="0" dirty="0">
                <a:solidFill>
                  <a:srgbClr val="C00000"/>
                </a:solidFill>
                <a:effectLst/>
                <a:latin typeface="BIZ UDPゴシック" panose="020B0400000000000000" pitchFamily="50" charset="-128"/>
                <a:ea typeface="BIZ UDPゴシック" panose="020B0400000000000000" pitchFamily="50" charset="-128"/>
              </a:rPr>
              <a:t>118 </a:t>
            </a:r>
            <a:r>
              <a:rPr lang="ja-JP" altLang="en-US" b="1" i="0" dirty="0">
                <a:solidFill>
                  <a:srgbClr val="C00000"/>
                </a:solidFill>
                <a:effectLst/>
                <a:latin typeface="BIZ UDPゴシック" panose="020B0400000000000000" pitchFamily="50" charset="-128"/>
                <a:ea typeface="BIZ UDPゴシック" panose="020B0400000000000000" pitchFamily="50" charset="-128"/>
              </a:rPr>
              <a:t>ドル。</a:t>
            </a:r>
            <a:endParaRPr lang="ja-JP" altLang="en-US" b="1" dirty="0">
              <a:solidFill>
                <a:srgbClr val="C00000"/>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41B0D8A5-960C-EF0A-CD19-B1165B537855}"/>
              </a:ext>
            </a:extLst>
          </p:cNvPr>
          <p:cNvSpPr txBox="1"/>
          <p:nvPr/>
        </p:nvSpPr>
        <p:spPr>
          <a:xfrm>
            <a:off x="2096829" y="6558431"/>
            <a:ext cx="7998342" cy="261610"/>
          </a:xfrm>
          <a:prstGeom prst="rect">
            <a:avLst/>
          </a:prstGeom>
          <a:noFill/>
        </p:spPr>
        <p:txBody>
          <a:bodyPr wrap="square">
            <a:spAutoFit/>
          </a:bodyPr>
          <a:lstStyle/>
          <a:p>
            <a:pPr algn="ctr"/>
            <a:r>
              <a:rPr lang="en-US" altLang="ja-JP" sz="1100" dirty="0">
                <a:latin typeface="BIZ UDPゴシック" panose="020B0400000000000000" pitchFamily="50" charset="-128"/>
                <a:ea typeface="BIZ UDPゴシック" panose="020B0400000000000000" pitchFamily="50" charset="-128"/>
              </a:rPr>
              <a:t>https://onlinelibrary.wiley.com/doi/10.1002/adma.202207303</a:t>
            </a:r>
            <a:endParaRPr lang="ja-JP" altLang="en-US" sz="11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0F33BE4E-5AF0-72D4-2804-1BFAB69F74D0}"/>
              </a:ext>
            </a:extLst>
          </p:cNvPr>
          <p:cNvSpPr txBox="1"/>
          <p:nvPr/>
        </p:nvSpPr>
        <p:spPr>
          <a:xfrm>
            <a:off x="2429872" y="66137"/>
            <a:ext cx="7332256" cy="523220"/>
          </a:xfrm>
          <a:prstGeom prst="rect">
            <a:avLst/>
          </a:prstGeom>
          <a:noFill/>
        </p:spPr>
        <p:txBody>
          <a:bodyPr wrap="square">
            <a:spAutoFit/>
          </a:bodyPr>
          <a:lstStyle/>
          <a:p>
            <a:pPr algn="l"/>
            <a:r>
              <a:rPr lang="ja-JP" altLang="en-US" sz="2800" b="1" i="0" dirty="0">
                <a:solidFill>
                  <a:srgbClr val="1C1D1E"/>
                </a:solidFill>
                <a:effectLst/>
                <a:latin typeface="BIZ UDPゴシック" panose="020B0400000000000000" pitchFamily="50" charset="-128"/>
                <a:ea typeface="BIZ UDPゴシック" panose="020B0400000000000000" pitchFamily="50" charset="-128"/>
              </a:rPr>
              <a:t>グラファイトアノードの</a:t>
            </a:r>
            <a:r>
              <a:rPr lang="ja-JP" altLang="en-US" sz="2800" b="1" i="0" dirty="0">
                <a:solidFill>
                  <a:srgbClr val="FF0000"/>
                </a:solidFill>
                <a:effectLst/>
                <a:latin typeface="BIZ UDPゴシック" panose="020B0400000000000000" pitchFamily="50" charset="-128"/>
                <a:ea typeface="BIZ UDPゴシック" panose="020B0400000000000000" pitchFamily="50" charset="-128"/>
              </a:rPr>
              <a:t>フラッシュ</a:t>
            </a:r>
            <a:r>
              <a:rPr lang="ja-JP" altLang="en-US" sz="2800" b="1" i="0" dirty="0">
                <a:solidFill>
                  <a:srgbClr val="1C1D1E"/>
                </a:solidFill>
                <a:effectLst/>
                <a:latin typeface="BIZ UDPゴシック" panose="020B0400000000000000" pitchFamily="50" charset="-128"/>
                <a:ea typeface="BIZ UDPゴシック" panose="020B0400000000000000" pitchFamily="50" charset="-128"/>
              </a:rPr>
              <a:t>リサイクル</a:t>
            </a:r>
          </a:p>
        </p:txBody>
      </p:sp>
      <p:sp>
        <p:nvSpPr>
          <p:cNvPr id="14" name="テキスト ボックス 13">
            <a:extLst>
              <a:ext uri="{FF2B5EF4-FFF2-40B4-BE49-F238E27FC236}">
                <a16:creationId xmlns:a16="http://schemas.microsoft.com/office/drawing/2014/main" id="{631DADFF-ABFF-02FB-B0B9-27F781C09F65}"/>
              </a:ext>
            </a:extLst>
          </p:cNvPr>
          <p:cNvSpPr txBox="1"/>
          <p:nvPr/>
        </p:nvSpPr>
        <p:spPr>
          <a:xfrm>
            <a:off x="3856960" y="574483"/>
            <a:ext cx="6097772" cy="369332"/>
          </a:xfrm>
          <a:prstGeom prst="rect">
            <a:avLst/>
          </a:prstGeom>
          <a:noFill/>
        </p:spPr>
        <p:txBody>
          <a:bodyPr wrap="square">
            <a:spAutoFit/>
          </a:bodyPr>
          <a:lstStyle/>
          <a:p>
            <a:pPr algn="l"/>
            <a:r>
              <a:rPr lang="en-US" altLang="ja-JP" b="1" i="0" dirty="0">
                <a:solidFill>
                  <a:srgbClr val="1C1D1E"/>
                </a:solidFill>
                <a:effectLst/>
                <a:latin typeface="Open Sans" panose="020B0606030504020204" pitchFamily="34" charset="0"/>
              </a:rPr>
              <a:t>Flash Recycling of Graphite Anodes</a:t>
            </a:r>
          </a:p>
        </p:txBody>
      </p:sp>
      <p:sp>
        <p:nvSpPr>
          <p:cNvPr id="16" name="テキスト ボックス 15">
            <a:extLst>
              <a:ext uri="{FF2B5EF4-FFF2-40B4-BE49-F238E27FC236}">
                <a16:creationId xmlns:a16="http://schemas.microsoft.com/office/drawing/2014/main" id="{94D40EEC-1805-8AA6-EF87-8A199C69F026}"/>
              </a:ext>
            </a:extLst>
          </p:cNvPr>
          <p:cNvSpPr txBox="1"/>
          <p:nvPr/>
        </p:nvSpPr>
        <p:spPr>
          <a:xfrm>
            <a:off x="808074" y="4334745"/>
            <a:ext cx="5411973" cy="261610"/>
          </a:xfrm>
          <a:prstGeom prst="rect">
            <a:avLst/>
          </a:prstGeom>
          <a:noFill/>
        </p:spPr>
        <p:txBody>
          <a:bodyPr wrap="square">
            <a:spAutoFit/>
          </a:bodyPr>
          <a:lstStyle/>
          <a:p>
            <a:r>
              <a:rPr lang="en-US" altLang="ja-JP" sz="1100" dirty="0"/>
              <a:t>https://news.rice.edu/news/2022/rice-flashes-new-life-lithium-ion-anodes</a:t>
            </a:r>
            <a:endParaRPr lang="ja-JP" altLang="en-US" sz="1100" dirty="0"/>
          </a:p>
        </p:txBody>
      </p:sp>
      <p:sp>
        <p:nvSpPr>
          <p:cNvPr id="18" name="テキスト ボックス 17">
            <a:extLst>
              <a:ext uri="{FF2B5EF4-FFF2-40B4-BE49-F238E27FC236}">
                <a16:creationId xmlns:a16="http://schemas.microsoft.com/office/drawing/2014/main" id="{78E3118A-8208-707F-3E8C-DAB482F4A60E}"/>
              </a:ext>
            </a:extLst>
          </p:cNvPr>
          <p:cNvSpPr txBox="1"/>
          <p:nvPr/>
        </p:nvSpPr>
        <p:spPr>
          <a:xfrm>
            <a:off x="6575792" y="1061315"/>
            <a:ext cx="5143500" cy="430887"/>
          </a:xfrm>
          <a:prstGeom prst="rect">
            <a:avLst/>
          </a:prstGeom>
          <a:noFill/>
        </p:spPr>
        <p:txBody>
          <a:bodyPr wrap="square">
            <a:spAutoFit/>
          </a:bodyPr>
          <a:lstStyle/>
          <a:p>
            <a:r>
              <a:rPr lang="ja-JP" altLang="en-US" sz="1100" b="0" i="0" dirty="0">
                <a:solidFill>
                  <a:srgbClr val="000000"/>
                </a:solidFill>
                <a:effectLst/>
                <a:latin typeface="Lato" panose="020F0502020204030203" pitchFamily="34" charset="0"/>
              </a:rPr>
              <a:t>リサイクルされたフラッシュ アノードは、</a:t>
            </a:r>
            <a:r>
              <a:rPr lang="en-US" altLang="ja-JP" sz="1100" b="0" i="0" dirty="0">
                <a:solidFill>
                  <a:srgbClr val="000000"/>
                </a:solidFill>
                <a:effectLst/>
                <a:latin typeface="Lato" panose="020F0502020204030203" pitchFamily="34" charset="0"/>
              </a:rPr>
              <a:t>400</a:t>
            </a:r>
            <a:r>
              <a:rPr lang="ja-JP" altLang="en-US" sz="1100" b="0" i="0" dirty="0">
                <a:solidFill>
                  <a:srgbClr val="000000"/>
                </a:solidFill>
                <a:effectLst/>
                <a:latin typeface="Lato" panose="020F0502020204030203" pitchFamily="34" charset="0"/>
              </a:rPr>
              <a:t>回の再充電サイクル後も容量の </a:t>
            </a:r>
            <a:r>
              <a:rPr lang="en-US" altLang="ja-JP" sz="1100" b="0" i="0" dirty="0">
                <a:solidFill>
                  <a:srgbClr val="000000"/>
                </a:solidFill>
                <a:effectLst/>
                <a:latin typeface="Lato" panose="020F0502020204030203" pitchFamily="34" charset="0"/>
              </a:rPr>
              <a:t>77% </a:t>
            </a:r>
            <a:r>
              <a:rPr lang="ja-JP" altLang="en-US" sz="1100" b="0" i="0" dirty="0">
                <a:solidFill>
                  <a:srgbClr val="000000"/>
                </a:solidFill>
                <a:effectLst/>
                <a:latin typeface="Lato" panose="020F0502020204030203" pitchFamily="34" charset="0"/>
              </a:rPr>
              <a:t>以上を保持</a:t>
            </a:r>
            <a:endParaRPr lang="ja-JP" altLang="en-US" sz="1100" dirty="0"/>
          </a:p>
        </p:txBody>
      </p:sp>
    </p:spTree>
    <p:extLst>
      <p:ext uri="{BB962C8B-B14F-4D97-AF65-F5344CB8AC3E}">
        <p14:creationId xmlns:p14="http://schemas.microsoft.com/office/powerpoint/2010/main" val="2242533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6">
            <a:extLst>
              <a:ext uri="{FF2B5EF4-FFF2-40B4-BE49-F238E27FC236}">
                <a16:creationId xmlns:a16="http://schemas.microsoft.com/office/drawing/2014/main" id="{0F032374-D83F-4C65-8C90-0B92B5AF3B84}"/>
              </a:ext>
            </a:extLst>
          </p:cNvPr>
          <p:cNvSpPr/>
          <p:nvPr/>
        </p:nvSpPr>
        <p:spPr>
          <a:xfrm>
            <a:off x="4592105" y="2230735"/>
            <a:ext cx="1818752" cy="1949381"/>
          </a:xfrm>
          <a:prstGeom prst="rect">
            <a:avLst/>
          </a:prstGeom>
          <a:blipFill>
            <a:blip r:embed="rId2"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261276" y="1923297"/>
            <a:ext cx="3275760"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メタン</a:t>
            </a:r>
            <a:endParaRPr kumimoji="1"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ガス</a:t>
            </a:r>
          </a:p>
        </p:txBody>
      </p:sp>
      <p:sp>
        <p:nvSpPr>
          <p:cNvPr id="5" name="矢印: 右 4">
            <a:extLst>
              <a:ext uri="{FF2B5EF4-FFF2-40B4-BE49-F238E27FC236}">
                <a16:creationId xmlns:a16="http://schemas.microsoft.com/office/drawing/2014/main" id="{5F179389-00CF-4679-BBEB-2CCB5E5FB9FA}"/>
              </a:ext>
            </a:extLst>
          </p:cNvPr>
          <p:cNvSpPr/>
          <p:nvPr/>
        </p:nvSpPr>
        <p:spPr>
          <a:xfrm>
            <a:off x="3798283" y="3054699"/>
            <a:ext cx="793822"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6595080" y="3160204"/>
            <a:ext cx="609600"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7465926" y="1998661"/>
            <a:ext cx="4471516" cy="298435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lumMod val="95000"/>
                    <a:lumOff val="5000"/>
                  </a:schemeClr>
                </a:solidFill>
                <a:latin typeface="BIZ UDPゴシック" panose="020B0400000000000000" pitchFamily="50" charset="-128"/>
                <a:ea typeface="BIZ UDPゴシック" panose="020B0400000000000000" pitchFamily="50" charset="-128"/>
              </a:rPr>
              <a:t>飼料用タンパク質</a:t>
            </a: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1112" y="1266095"/>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716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2E05FD7-58C8-4931-B825-CB2A7E21A305}"/>
              </a:ext>
            </a:extLst>
          </p:cNvPr>
          <p:cNvSpPr txBox="1"/>
          <p:nvPr/>
        </p:nvSpPr>
        <p:spPr>
          <a:xfrm>
            <a:off x="2516556" y="291922"/>
            <a:ext cx="8414774" cy="954107"/>
          </a:xfrm>
          <a:prstGeom prst="rect">
            <a:avLst/>
          </a:prstGeom>
          <a:noFill/>
        </p:spPr>
        <p:txBody>
          <a:bodyPr wrap="square" rtlCol="0">
            <a:spAutoFit/>
          </a:bodyPr>
          <a:lstStyle/>
          <a:p>
            <a:pPr algn="ctr"/>
            <a:r>
              <a:rPr kumimoji="1" lang="ja-JP" altLang="en-US" sz="2800" dirty="0">
                <a:latin typeface="UD Digi Kyokasho NP-B" panose="02020700000000000000" pitchFamily="18" charset="-128"/>
                <a:ea typeface="UD Digi Kyokasho NP-B" panose="02020700000000000000" pitchFamily="18" charset="-128"/>
              </a:rPr>
              <a:t>シェール＆下水処理施設から排出されるメタンなどを</a:t>
            </a:r>
            <a:r>
              <a:rPr kumimoji="1" lang="ja-JP" altLang="en-US" sz="2800" dirty="0">
                <a:solidFill>
                  <a:srgbClr val="C00000"/>
                </a:solidFill>
                <a:latin typeface="UD Digi Kyokasho NP-B" panose="02020700000000000000" pitchFamily="18" charset="-128"/>
                <a:ea typeface="UD Digi Kyokasho NP-B" panose="02020700000000000000" pitchFamily="18" charset="-128"/>
              </a:rPr>
              <a:t>細菌</a:t>
            </a:r>
            <a:r>
              <a:rPr kumimoji="1" lang="ja-JP" altLang="en-US" sz="2800" dirty="0">
                <a:latin typeface="UD Digi Kyokasho NP-B" panose="02020700000000000000" pitchFamily="18" charset="-128"/>
                <a:ea typeface="UD Digi Kyokasho NP-B" panose="02020700000000000000" pitchFamily="18" charset="-128"/>
              </a:rPr>
              <a:t>や</a:t>
            </a:r>
            <a:r>
              <a:rPr kumimoji="1" lang="ja-JP" altLang="en-US" sz="2800" dirty="0">
                <a:solidFill>
                  <a:srgbClr val="FF0000"/>
                </a:solidFill>
                <a:latin typeface="UD Digi Kyokasho NP-B" panose="02020700000000000000" pitchFamily="18" charset="-128"/>
                <a:ea typeface="UD Digi Kyokasho NP-B" panose="02020700000000000000" pitchFamily="18" charset="-128"/>
              </a:rPr>
              <a:t>触媒</a:t>
            </a:r>
            <a:r>
              <a:rPr kumimoji="1" lang="ja-JP" altLang="en-US" sz="2800" dirty="0">
                <a:latin typeface="UD Digi Kyokasho NP-B" panose="02020700000000000000" pitchFamily="18" charset="-128"/>
                <a:ea typeface="UD Digi Kyokasho NP-B" panose="02020700000000000000" pitchFamily="18" charset="-128"/>
              </a:rPr>
              <a:t>を利用して有益資源へ転換？</a:t>
            </a:r>
          </a:p>
        </p:txBody>
      </p:sp>
      <p:sp>
        <p:nvSpPr>
          <p:cNvPr id="5" name="テキスト ボックス 4">
            <a:extLst>
              <a:ext uri="{FF2B5EF4-FFF2-40B4-BE49-F238E27FC236}">
                <a16:creationId xmlns:a16="http://schemas.microsoft.com/office/drawing/2014/main" id="{DE4B3A16-7361-4BE0-8951-5EFB1729401E}"/>
              </a:ext>
            </a:extLst>
          </p:cNvPr>
          <p:cNvSpPr txBox="1"/>
          <p:nvPr/>
        </p:nvSpPr>
        <p:spPr>
          <a:xfrm>
            <a:off x="1465471" y="3174047"/>
            <a:ext cx="1450819" cy="523220"/>
          </a:xfrm>
          <a:prstGeom prst="rect">
            <a:avLst/>
          </a:prstGeom>
          <a:noFill/>
        </p:spPr>
        <p:txBody>
          <a:bodyPr wrap="square" rtlCol="0">
            <a:normAutofit/>
          </a:bodyPr>
          <a:lstStyle/>
          <a:p>
            <a:pPr algn="ctr"/>
            <a:r>
              <a:rPr kumimoji="1" lang="ja-JP" altLang="en-US" sz="2800" dirty="0">
                <a:latin typeface="UD Digi Kyokasho NP-B" panose="02020700000000000000" pitchFamily="18" charset="-128"/>
                <a:ea typeface="UD Digi Kyokasho NP-B" panose="02020700000000000000" pitchFamily="18" charset="-128"/>
              </a:rPr>
              <a:t>メタン</a:t>
            </a:r>
          </a:p>
        </p:txBody>
      </p:sp>
      <p:sp>
        <p:nvSpPr>
          <p:cNvPr id="7" name="四角形: 角を丸くする 6">
            <a:extLst>
              <a:ext uri="{FF2B5EF4-FFF2-40B4-BE49-F238E27FC236}">
                <a16:creationId xmlns:a16="http://schemas.microsoft.com/office/drawing/2014/main" id="{50684230-DEEE-4132-9714-AD4240A2A74E}"/>
              </a:ext>
            </a:extLst>
          </p:cNvPr>
          <p:cNvSpPr/>
          <p:nvPr/>
        </p:nvSpPr>
        <p:spPr>
          <a:xfrm>
            <a:off x="4699837" y="1669836"/>
            <a:ext cx="1883121"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UD Digi Kyokasho NP-B" panose="02020700000000000000" pitchFamily="18" charset="-128"/>
                <a:ea typeface="UD Digi Kyokasho NP-B" panose="02020700000000000000" pitchFamily="18" charset="-128"/>
              </a:rPr>
              <a:t>メタン栄養細菌</a:t>
            </a:r>
            <a:endParaRPr kumimoji="1" lang="en-US" altLang="ja-JP" sz="1600" dirty="0">
              <a:latin typeface="UD Digi Kyokasho NP-B" panose="02020700000000000000" pitchFamily="18" charset="-128"/>
              <a:ea typeface="UD Digi Kyokasho NP-B" panose="02020700000000000000" pitchFamily="18" charset="-128"/>
            </a:endParaRPr>
          </a:p>
          <a:p>
            <a:pPr algn="ctr"/>
            <a:r>
              <a:rPr kumimoji="1" lang="ja-JP" altLang="en-US" sz="1600" dirty="0">
                <a:latin typeface="UD Digi Kyokasho NP-B" panose="02020700000000000000" pitchFamily="18" charset="-128"/>
                <a:ea typeface="UD Digi Kyokasho NP-B" panose="02020700000000000000" pitchFamily="18" charset="-128"/>
              </a:rPr>
              <a:t>（メタン資化菌）</a:t>
            </a:r>
          </a:p>
        </p:txBody>
      </p:sp>
      <p:sp>
        <p:nvSpPr>
          <p:cNvPr id="8" name="楕円 7">
            <a:extLst>
              <a:ext uri="{FF2B5EF4-FFF2-40B4-BE49-F238E27FC236}">
                <a16:creationId xmlns:a16="http://schemas.microsoft.com/office/drawing/2014/main" id="{76913116-755E-478F-AE7C-C103CE6312DF}"/>
              </a:ext>
            </a:extLst>
          </p:cNvPr>
          <p:cNvSpPr/>
          <p:nvPr/>
        </p:nvSpPr>
        <p:spPr>
          <a:xfrm>
            <a:off x="8211495" y="1572212"/>
            <a:ext cx="1883121" cy="8419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UD Digi Kyokasho NP-B" panose="02020700000000000000" pitchFamily="18" charset="-128"/>
                <a:ea typeface="UD Digi Kyokasho NP-B" panose="02020700000000000000" pitchFamily="18" charset="-128"/>
              </a:rPr>
              <a:t>メタン由来</a:t>
            </a:r>
            <a:endParaRPr kumimoji="1" lang="en-US" altLang="ja-JP" dirty="0">
              <a:solidFill>
                <a:schemeClr val="tx1"/>
              </a:solidFill>
              <a:latin typeface="UD Digi Kyokasho NP-B" panose="02020700000000000000" pitchFamily="18" charset="-128"/>
              <a:ea typeface="UD Digi Kyokasho NP-B" panose="02020700000000000000" pitchFamily="18" charset="-128"/>
            </a:endParaRPr>
          </a:p>
          <a:p>
            <a:pPr algn="ctr"/>
            <a:r>
              <a:rPr lang="ja-JP" altLang="en-US" dirty="0">
                <a:solidFill>
                  <a:schemeClr val="tx1"/>
                </a:solidFill>
                <a:latin typeface="UD Digi Kyokasho NP-B" panose="02020700000000000000" pitchFamily="18" charset="-128"/>
                <a:ea typeface="UD Digi Kyokasho NP-B" panose="02020700000000000000" pitchFamily="18" charset="-128"/>
              </a:rPr>
              <a:t>タンパク質</a:t>
            </a:r>
            <a:endParaRPr kumimoji="1" lang="ja-JP" altLang="en-US" dirty="0">
              <a:solidFill>
                <a:schemeClr val="tx1"/>
              </a:solidFill>
              <a:latin typeface="UD Digi Kyokasho NP-B" panose="02020700000000000000" pitchFamily="18" charset="-128"/>
              <a:ea typeface="UD Digi Kyokasho NP-B" panose="02020700000000000000" pitchFamily="18" charset="-128"/>
            </a:endParaRPr>
          </a:p>
        </p:txBody>
      </p:sp>
      <p:sp>
        <p:nvSpPr>
          <p:cNvPr id="9" name="四角形: 角を丸くする 8">
            <a:extLst>
              <a:ext uri="{FF2B5EF4-FFF2-40B4-BE49-F238E27FC236}">
                <a16:creationId xmlns:a16="http://schemas.microsoft.com/office/drawing/2014/main" id="{FAECE923-321E-4145-ADFC-B788B807B482}"/>
              </a:ext>
            </a:extLst>
          </p:cNvPr>
          <p:cNvSpPr/>
          <p:nvPr/>
        </p:nvSpPr>
        <p:spPr>
          <a:xfrm>
            <a:off x="4683661" y="3119148"/>
            <a:ext cx="1883121" cy="64633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UD Digi Kyokasho NP-B" panose="02020700000000000000" pitchFamily="18" charset="-128"/>
                <a:ea typeface="UD Digi Kyokasho NP-B" panose="02020700000000000000" pitchFamily="18" charset="-128"/>
              </a:rPr>
              <a:t>メタン酸化反応</a:t>
            </a:r>
            <a:endParaRPr kumimoji="1" lang="en-US" altLang="ja-JP" sz="1600" dirty="0">
              <a:latin typeface="UD Digi Kyokasho NP-B" panose="02020700000000000000" pitchFamily="18" charset="-128"/>
              <a:ea typeface="UD Digi Kyokasho NP-B" panose="02020700000000000000" pitchFamily="18" charset="-128"/>
            </a:endParaRPr>
          </a:p>
          <a:p>
            <a:pPr algn="ctr"/>
            <a:r>
              <a:rPr lang="ja-JP" altLang="en-US" sz="1600" dirty="0">
                <a:latin typeface="UD Digi Kyokasho NP-B" panose="02020700000000000000" pitchFamily="18" charset="-128"/>
                <a:ea typeface="UD Digi Kyokasho NP-B" panose="02020700000000000000" pitchFamily="18" charset="-128"/>
              </a:rPr>
              <a:t>触媒（</a:t>
            </a:r>
            <a:r>
              <a:rPr lang="en-US" altLang="ja-JP" sz="1600" dirty="0" err="1">
                <a:latin typeface="UD Digi Kyokasho NP-B" panose="02020700000000000000" pitchFamily="18" charset="-128"/>
                <a:ea typeface="UD Digi Kyokasho NP-B" panose="02020700000000000000" pitchFamily="18" charset="-128"/>
              </a:rPr>
              <a:t>Ti</a:t>
            </a:r>
            <a:r>
              <a:rPr lang="ja-JP" altLang="en-US" sz="1600" dirty="0">
                <a:latin typeface="UD Digi Kyokasho NP-B" panose="02020700000000000000" pitchFamily="18" charset="-128"/>
                <a:ea typeface="UD Digi Kyokasho NP-B" panose="02020700000000000000" pitchFamily="18" charset="-128"/>
              </a:rPr>
              <a:t>＆</a:t>
            </a:r>
            <a:r>
              <a:rPr lang="en-US" altLang="ja-JP" sz="1600" dirty="0">
                <a:latin typeface="UD Digi Kyokasho NP-B" panose="02020700000000000000" pitchFamily="18" charset="-128"/>
                <a:ea typeface="UD Digi Kyokasho NP-B" panose="02020700000000000000" pitchFamily="18" charset="-128"/>
              </a:rPr>
              <a:t>Cu</a:t>
            </a:r>
            <a:r>
              <a:rPr lang="ja-JP" altLang="en-US" sz="1600" dirty="0">
                <a:latin typeface="UD Digi Kyokasho NP-B" panose="02020700000000000000" pitchFamily="18" charset="-128"/>
                <a:ea typeface="UD Digi Kyokasho NP-B" panose="02020700000000000000" pitchFamily="18" charset="-128"/>
              </a:rPr>
              <a:t>）</a:t>
            </a:r>
            <a:endParaRPr kumimoji="1" lang="ja-JP" altLang="en-US" sz="1600" dirty="0">
              <a:latin typeface="UD Digi Kyokasho NP-B" panose="02020700000000000000" pitchFamily="18" charset="-128"/>
              <a:ea typeface="UD Digi Kyokasho NP-B" panose="02020700000000000000" pitchFamily="18" charset="-128"/>
            </a:endParaRPr>
          </a:p>
        </p:txBody>
      </p:sp>
      <p:sp>
        <p:nvSpPr>
          <p:cNvPr id="10" name="楕円 9">
            <a:extLst>
              <a:ext uri="{FF2B5EF4-FFF2-40B4-BE49-F238E27FC236}">
                <a16:creationId xmlns:a16="http://schemas.microsoft.com/office/drawing/2014/main" id="{E642B777-E1A2-4F28-AF66-3916875E4F15}"/>
              </a:ext>
            </a:extLst>
          </p:cNvPr>
          <p:cNvSpPr/>
          <p:nvPr/>
        </p:nvSpPr>
        <p:spPr>
          <a:xfrm>
            <a:off x="8211495" y="3008014"/>
            <a:ext cx="1883121" cy="84197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UD Digi Kyokasho NP-B" panose="02020700000000000000" pitchFamily="18" charset="-128"/>
                <a:ea typeface="UD Digi Kyokasho NP-B" panose="02020700000000000000" pitchFamily="18" charset="-128"/>
              </a:rPr>
              <a:t>メタン転換</a:t>
            </a:r>
            <a:endParaRPr kumimoji="1" lang="en-US" altLang="ja-JP" dirty="0">
              <a:latin typeface="UD Digi Kyokasho NP-B" panose="02020700000000000000" pitchFamily="18" charset="-128"/>
              <a:ea typeface="UD Digi Kyokasho NP-B" panose="02020700000000000000" pitchFamily="18" charset="-128"/>
            </a:endParaRPr>
          </a:p>
          <a:p>
            <a:pPr algn="ctr"/>
            <a:r>
              <a:rPr kumimoji="1" lang="ja-JP" altLang="en-US" dirty="0">
                <a:latin typeface="UD Digi Kyokasho NP-B" panose="02020700000000000000" pitchFamily="18" charset="-128"/>
                <a:ea typeface="UD Digi Kyokasho NP-B" panose="02020700000000000000" pitchFamily="18" charset="-128"/>
              </a:rPr>
              <a:t>メタノール</a:t>
            </a:r>
          </a:p>
        </p:txBody>
      </p:sp>
      <p:sp>
        <p:nvSpPr>
          <p:cNvPr id="12" name="テキスト ボックス 11">
            <a:extLst>
              <a:ext uri="{FF2B5EF4-FFF2-40B4-BE49-F238E27FC236}">
                <a16:creationId xmlns:a16="http://schemas.microsoft.com/office/drawing/2014/main" id="{BE273C54-4BCA-4A50-B9E6-DB452D98A459}"/>
              </a:ext>
            </a:extLst>
          </p:cNvPr>
          <p:cNvSpPr txBox="1"/>
          <p:nvPr/>
        </p:nvSpPr>
        <p:spPr>
          <a:xfrm>
            <a:off x="4062746" y="3762151"/>
            <a:ext cx="3460686" cy="261610"/>
          </a:xfrm>
          <a:prstGeom prst="rect">
            <a:avLst/>
          </a:prstGeom>
          <a:noFill/>
        </p:spPr>
        <p:txBody>
          <a:bodyPr wrap="square">
            <a:spAutoFit/>
          </a:bodyPr>
          <a:lstStyle/>
          <a:p>
            <a:r>
              <a:rPr lang="en-US" altLang="ja-JP" sz="1100" dirty="0">
                <a:latin typeface="Amasis MT Pro Light" panose="020B0604020202020204" pitchFamily="18" charset="0"/>
                <a:hlinkClick r:id="rId3"/>
              </a:rPr>
              <a:t>https://www.pnas.org/content/118/8/e2023233118</a:t>
            </a:r>
            <a:r>
              <a:rPr lang="ja-JP" altLang="en-US" sz="1100" dirty="0">
                <a:latin typeface="Amasis MT Pro Light" panose="020B0604020202020204" pitchFamily="18" charset="0"/>
              </a:rPr>
              <a:t>　</a:t>
            </a:r>
          </a:p>
        </p:txBody>
      </p:sp>
      <p:sp>
        <p:nvSpPr>
          <p:cNvPr id="14" name="テキスト ボックス 13">
            <a:extLst>
              <a:ext uri="{FF2B5EF4-FFF2-40B4-BE49-F238E27FC236}">
                <a16:creationId xmlns:a16="http://schemas.microsoft.com/office/drawing/2014/main" id="{59AC2392-4CE8-4578-9D1F-D73BE0016F15}"/>
              </a:ext>
            </a:extLst>
          </p:cNvPr>
          <p:cNvSpPr txBox="1"/>
          <p:nvPr/>
        </p:nvSpPr>
        <p:spPr>
          <a:xfrm>
            <a:off x="4427427" y="3916378"/>
            <a:ext cx="2464805" cy="276999"/>
          </a:xfrm>
          <a:prstGeom prst="rect">
            <a:avLst/>
          </a:prstGeom>
          <a:noFill/>
        </p:spPr>
        <p:txBody>
          <a:bodyPr wrap="square">
            <a:spAutoFit/>
          </a:bodyPr>
          <a:lstStyle/>
          <a:p>
            <a:r>
              <a:rPr lang="en-US" altLang="ja-JP" sz="1200" b="0" i="0" dirty="0">
                <a:solidFill>
                  <a:srgbClr val="333333"/>
                </a:solidFill>
                <a:effectLst/>
                <a:latin typeface="Amasis MT Pro Light" panose="02040304050005020304" pitchFamily="18" charset="0"/>
              </a:rPr>
              <a:t>methane oxidation reaction (MOR)</a:t>
            </a:r>
            <a:endParaRPr lang="ja-JP" altLang="en-US" sz="1200" dirty="0">
              <a:latin typeface="Amasis MT Pro Light" panose="02040304050005020304" pitchFamily="18" charset="0"/>
            </a:endParaRPr>
          </a:p>
        </p:txBody>
      </p:sp>
      <p:sp>
        <p:nvSpPr>
          <p:cNvPr id="16" name="テキスト ボックス 15">
            <a:extLst>
              <a:ext uri="{FF2B5EF4-FFF2-40B4-BE49-F238E27FC236}">
                <a16:creationId xmlns:a16="http://schemas.microsoft.com/office/drawing/2014/main" id="{DE095C3E-AA7E-4416-A3D0-7B2465A74303}"/>
              </a:ext>
            </a:extLst>
          </p:cNvPr>
          <p:cNvSpPr txBox="1"/>
          <p:nvPr/>
        </p:nvSpPr>
        <p:spPr>
          <a:xfrm>
            <a:off x="4277640" y="4101959"/>
            <a:ext cx="2917479" cy="261610"/>
          </a:xfrm>
          <a:prstGeom prst="rect">
            <a:avLst/>
          </a:prstGeom>
          <a:noFill/>
        </p:spPr>
        <p:txBody>
          <a:bodyPr wrap="square">
            <a:spAutoFit/>
          </a:bodyPr>
          <a:lstStyle/>
          <a:p>
            <a:r>
              <a:rPr lang="en-US" altLang="ja-JP" sz="1100" dirty="0">
                <a:latin typeface="Amasis MT Pro Light" panose="02040304050005020304" pitchFamily="18" charset="0"/>
              </a:rPr>
              <a:t>MOR</a:t>
            </a:r>
            <a:r>
              <a:rPr lang="ja-JP" altLang="en-US" sz="1100" dirty="0">
                <a:latin typeface="Amasis MT Pro Light" panose="02040304050005020304" pitchFamily="18" charset="0"/>
              </a:rPr>
              <a:t>触媒（</a:t>
            </a:r>
            <a:r>
              <a:rPr lang="en-US" altLang="ja-JP" sz="1100" dirty="0" err="1">
                <a:latin typeface="Amasis MT Pro Light" panose="02040304050005020304" pitchFamily="18" charset="0"/>
              </a:rPr>
              <a:t>TiO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r>
              <a:rPr lang="en-US" altLang="ja-JP" sz="1100" dirty="0" err="1">
                <a:latin typeface="Amasis MT Pro Light" panose="02040304050005020304" pitchFamily="18" charset="0"/>
              </a:rPr>
              <a:t>IrO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r>
              <a:rPr lang="en-US" altLang="ja-JP" sz="1100" dirty="0" err="1">
                <a:latin typeface="Amasis MT Pro Light" panose="02040304050005020304" pitchFamily="18" charset="0"/>
              </a:rPr>
              <a:t>PbO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r>
              <a:rPr lang="en-US" altLang="ja-JP" sz="1100" dirty="0" err="1">
                <a:latin typeface="Amasis MT Pro Light" panose="02040304050005020304" pitchFamily="18" charset="0"/>
              </a:rPr>
              <a:t>SnO</a:t>
            </a:r>
            <a:r>
              <a:rPr lang="en-US" altLang="ja-JP" sz="1100" dirty="0">
                <a:latin typeface="Amasis MT Pro Light" panose="02040304050005020304" pitchFamily="18" charset="0"/>
              </a:rPr>
              <a:t> 2</a:t>
            </a:r>
            <a:r>
              <a:rPr lang="ja-JP" altLang="en-US" sz="1100" dirty="0">
                <a:latin typeface="Amasis MT Pro Light" panose="02040304050005020304" pitchFamily="18" charset="0"/>
              </a:rPr>
              <a:t>）</a:t>
            </a:r>
          </a:p>
        </p:txBody>
      </p:sp>
      <p:cxnSp>
        <p:nvCxnSpPr>
          <p:cNvPr id="18" name="直線矢印コネクタ 17">
            <a:extLst>
              <a:ext uri="{FF2B5EF4-FFF2-40B4-BE49-F238E27FC236}">
                <a16:creationId xmlns:a16="http://schemas.microsoft.com/office/drawing/2014/main" id="{8BABF56C-B713-487E-A870-910A2D4565B5}"/>
              </a:ext>
            </a:extLst>
          </p:cNvPr>
          <p:cNvCxnSpPr>
            <a:cxnSpLocks/>
            <a:stCxn id="9" idx="3"/>
            <a:endCxn id="10" idx="2"/>
          </p:cNvCxnSpPr>
          <p:nvPr/>
        </p:nvCxnSpPr>
        <p:spPr>
          <a:xfrm flipV="1">
            <a:off x="6566782" y="3429000"/>
            <a:ext cx="1644713" cy="1331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1B6DAA7-D37E-4810-A334-AD39AF134792}"/>
              </a:ext>
            </a:extLst>
          </p:cNvPr>
          <p:cNvCxnSpPr>
            <a:cxnSpLocks/>
            <a:endCxn id="9" idx="1"/>
          </p:cNvCxnSpPr>
          <p:nvPr/>
        </p:nvCxnSpPr>
        <p:spPr>
          <a:xfrm>
            <a:off x="2753387" y="3442314"/>
            <a:ext cx="19302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CF0DBBE-F0E6-4B47-9A2E-2F2E35D70E95}"/>
              </a:ext>
            </a:extLst>
          </p:cNvPr>
          <p:cNvSpPr txBox="1"/>
          <p:nvPr/>
        </p:nvSpPr>
        <p:spPr>
          <a:xfrm>
            <a:off x="3980506" y="2804715"/>
            <a:ext cx="3358649" cy="369332"/>
          </a:xfrm>
          <a:prstGeom prst="rect">
            <a:avLst/>
          </a:prstGeom>
          <a:noFill/>
        </p:spPr>
        <p:txBody>
          <a:bodyPr wrap="square" rtlCol="0">
            <a:spAutoFit/>
          </a:bodyPr>
          <a:lstStyle/>
          <a:p>
            <a:pPr algn="ctr"/>
            <a:r>
              <a:rPr lang="ja-JP" altLang="en-US" dirty="0">
                <a:solidFill>
                  <a:srgbClr val="C00000"/>
                </a:solidFill>
                <a:latin typeface="UD Digi Kyokasho NP-B" panose="02020700000000000000" pitchFamily="18" charset="-128"/>
                <a:ea typeface="UD Digi Kyokasho NP-B" panose="02020700000000000000" pitchFamily="18" charset="-128"/>
              </a:rPr>
              <a:t>常温でメタノールへ</a:t>
            </a:r>
            <a:r>
              <a:rPr kumimoji="1" lang="ja-JP" altLang="en-US" dirty="0">
                <a:solidFill>
                  <a:srgbClr val="C00000"/>
                </a:solidFill>
                <a:latin typeface="UD Digi Kyokasho NP-B" panose="02020700000000000000" pitchFamily="18" charset="-128"/>
                <a:ea typeface="UD Digi Kyokasho NP-B" panose="02020700000000000000" pitchFamily="18" charset="-128"/>
              </a:rPr>
              <a:t>転換！</a:t>
            </a:r>
          </a:p>
        </p:txBody>
      </p:sp>
      <p:cxnSp>
        <p:nvCxnSpPr>
          <p:cNvPr id="24" name="直線矢印コネクタ 23">
            <a:extLst>
              <a:ext uri="{FF2B5EF4-FFF2-40B4-BE49-F238E27FC236}">
                <a16:creationId xmlns:a16="http://schemas.microsoft.com/office/drawing/2014/main" id="{DDADC257-EE0C-43EE-A950-878FFFE1EF82}"/>
              </a:ext>
            </a:extLst>
          </p:cNvPr>
          <p:cNvCxnSpPr>
            <a:cxnSpLocks/>
          </p:cNvCxnSpPr>
          <p:nvPr/>
        </p:nvCxnSpPr>
        <p:spPr>
          <a:xfrm flipV="1">
            <a:off x="2753387" y="1993198"/>
            <a:ext cx="1930274" cy="14291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8A65EF1-C3BE-405E-AAE6-1CCA308DEEB5}"/>
              </a:ext>
            </a:extLst>
          </p:cNvPr>
          <p:cNvCxnSpPr>
            <a:cxnSpLocks/>
            <a:stCxn id="7" idx="3"/>
            <a:endCxn id="8" idx="2"/>
          </p:cNvCxnSpPr>
          <p:nvPr/>
        </p:nvCxnSpPr>
        <p:spPr>
          <a:xfrm>
            <a:off x="6582958" y="1993002"/>
            <a:ext cx="1628537" cy="19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天然ガスでメタンを燃焼させると、炭素排出に貢献します">
            <a:extLst>
              <a:ext uri="{FF2B5EF4-FFF2-40B4-BE49-F238E27FC236}">
                <a16:creationId xmlns:a16="http://schemas.microsoft.com/office/drawing/2014/main" id="{4EB072C7-5ECE-4FF0-AF37-2E7950026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53" y="3971013"/>
            <a:ext cx="2464805" cy="2640398"/>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5472BBC1-77FA-4E1A-A218-56D3292B57E0}"/>
              </a:ext>
            </a:extLst>
          </p:cNvPr>
          <p:cNvSpPr txBox="1"/>
          <p:nvPr/>
        </p:nvSpPr>
        <p:spPr>
          <a:xfrm>
            <a:off x="188367" y="6578877"/>
            <a:ext cx="3579889" cy="246221"/>
          </a:xfrm>
          <a:prstGeom prst="rect">
            <a:avLst/>
          </a:prstGeom>
          <a:noFill/>
        </p:spPr>
        <p:txBody>
          <a:bodyPr wrap="square">
            <a:spAutoFit/>
          </a:bodyPr>
          <a:lstStyle/>
          <a:p>
            <a:r>
              <a:rPr lang="en-US" altLang="ja-JP" sz="1000" b="0" i="0" dirty="0">
                <a:solidFill>
                  <a:srgbClr val="000000"/>
                </a:solidFill>
                <a:effectLst/>
                <a:latin typeface="UD Digi Kyokasho NP-B" panose="02020700000000000000" pitchFamily="18" charset="-128"/>
                <a:ea typeface="UD Digi Kyokasho NP-B" panose="02020700000000000000" pitchFamily="18" charset="-128"/>
              </a:rPr>
              <a:t>※</a:t>
            </a:r>
            <a:r>
              <a:rPr lang="ja-JP" altLang="en-US" sz="1000" b="0" i="0" dirty="0">
                <a:solidFill>
                  <a:srgbClr val="000000"/>
                </a:solidFill>
                <a:effectLst/>
                <a:latin typeface="UD Digi Kyokasho NP-B" panose="02020700000000000000" pitchFamily="18" charset="-128"/>
                <a:ea typeface="UD Digi Kyokasho NP-B" panose="02020700000000000000" pitchFamily="18" charset="-128"/>
              </a:rPr>
              <a:t>画像：</a:t>
            </a:r>
            <a:r>
              <a:rPr lang="en-US" altLang="ja-JP" sz="1000" b="0" i="0" dirty="0" err="1">
                <a:solidFill>
                  <a:srgbClr val="000000"/>
                </a:solidFill>
                <a:effectLst/>
                <a:latin typeface="UD Digi Kyokasho NP-B" panose="02020700000000000000" pitchFamily="18" charset="-128"/>
                <a:ea typeface="UD Digi Kyokasho NP-B" panose="02020700000000000000" pitchFamily="18" charset="-128"/>
              </a:rPr>
              <a:t>AdityaPrajapati</a:t>
            </a:r>
            <a:r>
              <a:rPr lang="ja-JP" altLang="en-US" sz="1000" b="0" i="0" dirty="0">
                <a:solidFill>
                  <a:srgbClr val="000000"/>
                </a:solidFill>
                <a:effectLst/>
                <a:latin typeface="UD Digi Kyokasho NP-B" panose="02020700000000000000" pitchFamily="18" charset="-128"/>
                <a:ea typeface="UD Digi Kyokasho NP-B" panose="02020700000000000000" pitchFamily="18" charset="-128"/>
              </a:rPr>
              <a:t>と</a:t>
            </a:r>
            <a:r>
              <a:rPr lang="en-US" altLang="ja-JP" sz="1000" b="0" i="0" dirty="0" err="1">
                <a:solidFill>
                  <a:srgbClr val="000000"/>
                </a:solidFill>
                <a:effectLst/>
                <a:latin typeface="UD Digi Kyokasho NP-B" panose="02020700000000000000" pitchFamily="18" charset="-128"/>
                <a:ea typeface="UD Digi Kyokasho NP-B" panose="02020700000000000000" pitchFamily="18" charset="-128"/>
              </a:rPr>
              <a:t>MeeneshSingh</a:t>
            </a:r>
            <a:r>
              <a:rPr lang="en-US" altLang="ja-JP" sz="1000" b="0" i="0" dirty="0">
                <a:solidFill>
                  <a:srgbClr val="000000"/>
                </a:solidFill>
                <a:effectLst/>
                <a:latin typeface="UD Digi Kyokasho NP-B" panose="02020700000000000000" pitchFamily="18" charset="-128"/>
                <a:ea typeface="UD Digi Kyokasho NP-B" panose="02020700000000000000" pitchFamily="18" charset="-128"/>
              </a:rPr>
              <a:t> / UIC</a:t>
            </a:r>
            <a:endParaRPr lang="ja-JP" altLang="en-US" sz="1000" dirty="0">
              <a:latin typeface="UD Digi Kyokasho NP-B" panose="02020700000000000000" pitchFamily="18" charset="-128"/>
              <a:ea typeface="UD Digi Kyokasho NP-B" panose="02020700000000000000" pitchFamily="18" charset="-128"/>
            </a:endParaRPr>
          </a:p>
        </p:txBody>
      </p:sp>
      <p:sp>
        <p:nvSpPr>
          <p:cNvPr id="32" name="テキスト ボックス 31">
            <a:extLst>
              <a:ext uri="{FF2B5EF4-FFF2-40B4-BE49-F238E27FC236}">
                <a16:creationId xmlns:a16="http://schemas.microsoft.com/office/drawing/2014/main" id="{8DDDCAB1-1F4D-4599-8AE7-4011E518ABC4}"/>
              </a:ext>
            </a:extLst>
          </p:cNvPr>
          <p:cNvSpPr txBox="1"/>
          <p:nvPr/>
        </p:nvSpPr>
        <p:spPr>
          <a:xfrm>
            <a:off x="9922884" y="3209627"/>
            <a:ext cx="1763349" cy="748891"/>
          </a:xfrm>
          <a:prstGeom prst="rect">
            <a:avLst/>
          </a:prstGeom>
          <a:noFill/>
        </p:spPr>
        <p:txBody>
          <a:bodyPr wrap="square" rtlCol="0">
            <a:normAutofit/>
          </a:bodyPr>
          <a:lstStyle/>
          <a:p>
            <a:pPr algn="ctr"/>
            <a:r>
              <a:rPr lang="ja-JP" altLang="en-US" sz="1200" dirty="0">
                <a:latin typeface="UD Digi Kyokasho NP-B" panose="02020700000000000000" pitchFamily="18" charset="-128"/>
                <a:ea typeface="UD Digi Kyokasho NP-B" panose="02020700000000000000" pitchFamily="18" charset="-128"/>
              </a:rPr>
              <a:t>メタノール燃料</a:t>
            </a:r>
            <a:endParaRPr lang="en-US" altLang="ja-JP" sz="1200" dirty="0">
              <a:latin typeface="UD Digi Kyokasho NP-B" panose="02020700000000000000" pitchFamily="18" charset="-128"/>
              <a:ea typeface="UD Digi Kyokasho NP-B" panose="02020700000000000000" pitchFamily="18" charset="-128"/>
            </a:endParaRPr>
          </a:p>
          <a:p>
            <a:pPr algn="ctr"/>
            <a:r>
              <a:rPr kumimoji="1" lang="ja-JP" altLang="en-US" sz="1200" dirty="0">
                <a:latin typeface="UD Digi Kyokasho NP-B" panose="02020700000000000000" pitchFamily="18" charset="-128"/>
                <a:ea typeface="UD Digi Kyokasho NP-B" panose="02020700000000000000" pitchFamily="18" charset="-128"/>
              </a:rPr>
              <a:t>ガソリン材料</a:t>
            </a:r>
            <a:endParaRPr kumimoji="1" lang="en-US" altLang="ja-JP" sz="1200" dirty="0">
              <a:latin typeface="UD Digi Kyokasho NP-B" panose="02020700000000000000" pitchFamily="18" charset="-128"/>
              <a:ea typeface="UD Digi Kyokasho NP-B" panose="02020700000000000000" pitchFamily="18" charset="-128"/>
            </a:endParaRPr>
          </a:p>
          <a:p>
            <a:pPr algn="ctr"/>
            <a:r>
              <a:rPr lang="ja-JP" altLang="en-US" sz="1200" dirty="0">
                <a:latin typeface="UD Digi Kyokasho NP-B" panose="02020700000000000000" pitchFamily="18" charset="-128"/>
                <a:ea typeface="UD Digi Kyokasho NP-B" panose="02020700000000000000" pitchFamily="18" charset="-128"/>
              </a:rPr>
              <a:t>プラスチック原料</a:t>
            </a:r>
            <a:endParaRPr kumimoji="1" lang="ja-JP" altLang="en-US" sz="1200" dirty="0">
              <a:latin typeface="UD Digi Kyokasho NP-B" panose="02020700000000000000" pitchFamily="18" charset="-128"/>
              <a:ea typeface="UD Digi Kyokasho NP-B" panose="02020700000000000000" pitchFamily="18" charset="-128"/>
            </a:endParaRPr>
          </a:p>
        </p:txBody>
      </p:sp>
      <p:sp>
        <p:nvSpPr>
          <p:cNvPr id="33" name="テキスト ボックス 32">
            <a:extLst>
              <a:ext uri="{FF2B5EF4-FFF2-40B4-BE49-F238E27FC236}">
                <a16:creationId xmlns:a16="http://schemas.microsoft.com/office/drawing/2014/main" id="{A760FC56-6CBE-43FF-A366-73551385104B}"/>
              </a:ext>
            </a:extLst>
          </p:cNvPr>
          <p:cNvSpPr txBox="1"/>
          <p:nvPr/>
        </p:nvSpPr>
        <p:spPr>
          <a:xfrm>
            <a:off x="9856208" y="1887888"/>
            <a:ext cx="1763349" cy="543507"/>
          </a:xfrm>
          <a:prstGeom prst="rect">
            <a:avLst/>
          </a:prstGeom>
          <a:noFill/>
        </p:spPr>
        <p:txBody>
          <a:bodyPr wrap="square" rtlCol="0">
            <a:normAutofit/>
          </a:bodyPr>
          <a:lstStyle/>
          <a:p>
            <a:pPr algn="ctr"/>
            <a:r>
              <a:rPr kumimoji="1" lang="ja-JP" altLang="en-US" sz="1200" dirty="0">
                <a:latin typeface="UD Digi Kyokasho NP-B" panose="02020700000000000000" pitchFamily="18" charset="-128"/>
                <a:ea typeface="UD Digi Kyokasho NP-B" panose="02020700000000000000" pitchFamily="18" charset="-128"/>
              </a:rPr>
              <a:t>養殖魚粉など</a:t>
            </a:r>
          </a:p>
        </p:txBody>
      </p:sp>
      <p:sp>
        <p:nvSpPr>
          <p:cNvPr id="37" name="四角形: 角を丸くする 36">
            <a:extLst>
              <a:ext uri="{FF2B5EF4-FFF2-40B4-BE49-F238E27FC236}">
                <a16:creationId xmlns:a16="http://schemas.microsoft.com/office/drawing/2014/main" id="{E35A558D-5485-447A-AF72-D5A8691BC19A}"/>
              </a:ext>
            </a:extLst>
          </p:cNvPr>
          <p:cNvSpPr/>
          <p:nvPr/>
        </p:nvSpPr>
        <p:spPr>
          <a:xfrm>
            <a:off x="167113" y="1441123"/>
            <a:ext cx="1883121" cy="64633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UD Digi Kyokasho NP-B" panose="02020700000000000000" pitchFamily="18" charset="-128"/>
                <a:ea typeface="UD Digi Kyokasho NP-B" panose="02020700000000000000" pitchFamily="18" charset="-128"/>
              </a:rPr>
              <a:t>脱水素化触媒</a:t>
            </a:r>
            <a:endParaRPr kumimoji="1" lang="en-US" altLang="ja-JP" sz="1600" dirty="0">
              <a:latin typeface="UD Digi Kyokasho NP-B" panose="02020700000000000000" pitchFamily="18" charset="-128"/>
              <a:ea typeface="UD Digi Kyokasho NP-B" panose="02020700000000000000" pitchFamily="18" charset="-128"/>
            </a:endParaRPr>
          </a:p>
          <a:p>
            <a:pPr algn="ctr"/>
            <a:r>
              <a:rPr kumimoji="1" lang="ja-JP" altLang="en-US" sz="1600" dirty="0">
                <a:latin typeface="UD Digi Kyokasho NP-B" panose="02020700000000000000" pitchFamily="18" charset="-128"/>
                <a:ea typeface="UD Digi Kyokasho NP-B" panose="02020700000000000000" pitchFamily="18" charset="-128"/>
              </a:rPr>
              <a:t>（</a:t>
            </a:r>
            <a:r>
              <a:rPr kumimoji="1" lang="en-US" altLang="ja-JP" sz="1600" dirty="0">
                <a:latin typeface="UD Digi Kyokasho NP-B" panose="02020700000000000000" pitchFamily="18" charset="-128"/>
                <a:ea typeface="UD Digi Kyokasho NP-B" panose="02020700000000000000" pitchFamily="18" charset="-128"/>
              </a:rPr>
              <a:t>PDH</a:t>
            </a:r>
            <a:r>
              <a:rPr kumimoji="1" lang="ja-JP" altLang="en-US" sz="1600" dirty="0">
                <a:latin typeface="UD Digi Kyokasho NP-B" panose="02020700000000000000" pitchFamily="18" charset="-128"/>
                <a:ea typeface="UD Digi Kyokasho NP-B" panose="02020700000000000000" pitchFamily="18" charset="-128"/>
              </a:rPr>
              <a:t>）</a:t>
            </a:r>
          </a:p>
        </p:txBody>
      </p:sp>
      <p:sp>
        <p:nvSpPr>
          <p:cNvPr id="48" name="矢印: 右 47">
            <a:extLst>
              <a:ext uri="{FF2B5EF4-FFF2-40B4-BE49-F238E27FC236}">
                <a16:creationId xmlns:a16="http://schemas.microsoft.com/office/drawing/2014/main" id="{87239789-538A-4DA6-A9A2-B68B5C7D61F7}"/>
              </a:ext>
            </a:extLst>
          </p:cNvPr>
          <p:cNvSpPr/>
          <p:nvPr/>
        </p:nvSpPr>
        <p:spPr>
          <a:xfrm rot="16200000">
            <a:off x="2003915" y="3684676"/>
            <a:ext cx="454220" cy="274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右 49">
            <a:extLst>
              <a:ext uri="{FF2B5EF4-FFF2-40B4-BE49-F238E27FC236}">
                <a16:creationId xmlns:a16="http://schemas.microsoft.com/office/drawing/2014/main" id="{947E9DE0-92E9-4980-8138-481B18A3EFC9}"/>
              </a:ext>
            </a:extLst>
          </p:cNvPr>
          <p:cNvSpPr/>
          <p:nvPr/>
        </p:nvSpPr>
        <p:spPr>
          <a:xfrm rot="16200000">
            <a:off x="560194" y="3459980"/>
            <a:ext cx="956227" cy="2745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C5FB3FDB-54C3-475D-A5AB-FB49490DD94F}"/>
              </a:ext>
            </a:extLst>
          </p:cNvPr>
          <p:cNvSpPr txBox="1"/>
          <p:nvPr/>
        </p:nvSpPr>
        <p:spPr>
          <a:xfrm>
            <a:off x="291507" y="2727771"/>
            <a:ext cx="1450819" cy="523220"/>
          </a:xfrm>
          <a:prstGeom prst="rect">
            <a:avLst/>
          </a:prstGeom>
          <a:noFill/>
        </p:spPr>
        <p:txBody>
          <a:bodyPr wrap="square" rtlCol="0">
            <a:normAutofit fontScale="85000" lnSpcReduction="10000"/>
          </a:bodyPr>
          <a:lstStyle/>
          <a:p>
            <a:pPr algn="ctr"/>
            <a:r>
              <a:rPr lang="ja-JP" altLang="en-US" sz="2800" dirty="0">
                <a:latin typeface="UD Digi Kyokasho NP-B" panose="02020700000000000000" pitchFamily="18" charset="-128"/>
                <a:ea typeface="UD Digi Kyokasho NP-B" panose="02020700000000000000" pitchFamily="18" charset="-128"/>
              </a:rPr>
              <a:t>プロパン</a:t>
            </a:r>
            <a:endParaRPr kumimoji="1" lang="ja-JP" altLang="en-US" sz="2800" dirty="0">
              <a:latin typeface="UD Digi Kyokasho NP-B" panose="02020700000000000000" pitchFamily="18" charset="-128"/>
              <a:ea typeface="UD Digi Kyokasho NP-B" panose="02020700000000000000" pitchFamily="18" charset="-128"/>
            </a:endParaRPr>
          </a:p>
        </p:txBody>
      </p:sp>
      <p:pic>
        <p:nvPicPr>
          <p:cNvPr id="1028" name="Picture 4" descr="メタノールを原料とした場合のプロセスフロー">
            <a:extLst>
              <a:ext uri="{FF2B5EF4-FFF2-40B4-BE49-F238E27FC236}">
                <a16:creationId xmlns:a16="http://schemas.microsoft.com/office/drawing/2014/main" id="{94A540A4-8ABD-4541-A3AC-ABAAEE0F3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3815" y="4340025"/>
            <a:ext cx="4688185" cy="2315154"/>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9D088DC7-55C2-4861-AAAC-FC1A3F29C982}"/>
              </a:ext>
            </a:extLst>
          </p:cNvPr>
          <p:cNvSpPr txBox="1"/>
          <p:nvPr/>
        </p:nvSpPr>
        <p:spPr>
          <a:xfrm>
            <a:off x="7572097" y="6598672"/>
            <a:ext cx="6138248" cy="276999"/>
          </a:xfrm>
          <a:prstGeom prst="rect">
            <a:avLst/>
          </a:prstGeom>
          <a:noFill/>
        </p:spPr>
        <p:txBody>
          <a:bodyPr wrap="square">
            <a:spAutoFit/>
          </a:bodyPr>
          <a:lstStyle/>
          <a:p>
            <a:pPr algn="l" fontAlgn="base"/>
            <a:r>
              <a:rPr lang="en-US" altLang="ja-JP" sz="1200" b="1" i="0" dirty="0">
                <a:solidFill>
                  <a:srgbClr val="333333"/>
                </a:solidFill>
                <a:effectLst/>
                <a:latin typeface="Amasis MT Pro Light" panose="02040304050005020304" pitchFamily="18" charset="0"/>
              </a:rPr>
              <a:t>DTP</a:t>
            </a:r>
            <a:r>
              <a:rPr lang="en-US" altLang="ja-JP" sz="1200" b="1" i="0" baseline="30000" dirty="0">
                <a:solidFill>
                  <a:srgbClr val="333333"/>
                </a:solidFill>
                <a:effectLst/>
                <a:latin typeface="Amasis MT Pro Light" panose="02040304050005020304" pitchFamily="18" charset="0"/>
                <a:ea typeface="メイリオ" panose="020B0604030504040204" pitchFamily="50" charset="-128"/>
              </a:rPr>
              <a:t>®</a:t>
            </a:r>
            <a:r>
              <a:rPr lang="ja-JP" altLang="en-US" sz="1200" b="1" i="0" dirty="0">
                <a:solidFill>
                  <a:srgbClr val="333333"/>
                </a:solidFill>
                <a:effectLst/>
                <a:latin typeface="Amasis MT Pro Light" panose="02040304050005020304" pitchFamily="18" charset="0"/>
              </a:rPr>
              <a:t>（</a:t>
            </a:r>
            <a:r>
              <a:rPr lang="en-US" altLang="ja-JP" sz="1200" b="1" i="0" dirty="0">
                <a:solidFill>
                  <a:srgbClr val="333333"/>
                </a:solidFill>
                <a:effectLst/>
                <a:latin typeface="Amasis MT Pro Light" panose="02040304050005020304" pitchFamily="18" charset="0"/>
              </a:rPr>
              <a:t>Dominant Technology for Propylene Production</a:t>
            </a:r>
            <a:r>
              <a:rPr lang="ja-JP" altLang="en-US" sz="1200" b="1" i="0" dirty="0">
                <a:solidFill>
                  <a:srgbClr val="333333"/>
                </a:solidFill>
                <a:effectLst/>
                <a:latin typeface="Amasis MT Pro Light" panose="02040304050005020304" pitchFamily="18" charset="0"/>
              </a:rPr>
              <a:t>）プロセス</a:t>
            </a:r>
          </a:p>
        </p:txBody>
      </p:sp>
      <p:sp>
        <p:nvSpPr>
          <p:cNvPr id="56" name="矢印: 右 55">
            <a:extLst>
              <a:ext uri="{FF2B5EF4-FFF2-40B4-BE49-F238E27FC236}">
                <a16:creationId xmlns:a16="http://schemas.microsoft.com/office/drawing/2014/main" id="{B969BA05-491A-459A-8ADD-4E6A311A7F62}"/>
              </a:ext>
            </a:extLst>
          </p:cNvPr>
          <p:cNvSpPr/>
          <p:nvPr/>
        </p:nvSpPr>
        <p:spPr>
          <a:xfrm rot="5400000">
            <a:off x="8950115" y="3982094"/>
            <a:ext cx="427761" cy="274562"/>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73ED8341-612D-43E5-8095-1F9A1048D8C1}"/>
              </a:ext>
            </a:extLst>
          </p:cNvPr>
          <p:cNvSpPr txBox="1"/>
          <p:nvPr/>
        </p:nvSpPr>
        <p:spPr>
          <a:xfrm>
            <a:off x="-18675" y="13828"/>
            <a:ext cx="6114675" cy="246221"/>
          </a:xfrm>
          <a:prstGeom prst="rect">
            <a:avLst/>
          </a:prstGeom>
          <a:noFill/>
        </p:spPr>
        <p:txBody>
          <a:bodyPr wrap="square">
            <a:spAutoFit/>
          </a:bodyPr>
          <a:lstStyle/>
          <a:p>
            <a:r>
              <a:rPr lang="en-US" altLang="ja-JP" sz="1000" dirty="0"/>
              <a:t>https://news.umich.edu/solving-the-plastic-shortage-with-a-new-chemical-catalyst/</a:t>
            </a:r>
            <a:endParaRPr lang="ja-JP" altLang="en-US" sz="1000" dirty="0"/>
          </a:p>
        </p:txBody>
      </p:sp>
      <p:sp>
        <p:nvSpPr>
          <p:cNvPr id="60" name="テキスト ボックス 59">
            <a:extLst>
              <a:ext uri="{FF2B5EF4-FFF2-40B4-BE49-F238E27FC236}">
                <a16:creationId xmlns:a16="http://schemas.microsoft.com/office/drawing/2014/main" id="{B414706C-1F3B-450C-9773-AFA5A99BF117}"/>
              </a:ext>
            </a:extLst>
          </p:cNvPr>
          <p:cNvSpPr txBox="1"/>
          <p:nvPr/>
        </p:nvSpPr>
        <p:spPr>
          <a:xfrm>
            <a:off x="-217297" y="1220292"/>
            <a:ext cx="2785772" cy="276999"/>
          </a:xfrm>
          <a:prstGeom prst="rect">
            <a:avLst/>
          </a:prstGeom>
          <a:noFill/>
        </p:spPr>
        <p:txBody>
          <a:bodyPr wrap="square">
            <a:spAutoFit/>
          </a:bodyPr>
          <a:lstStyle/>
          <a:p>
            <a:pPr algn="ctr"/>
            <a:r>
              <a:rPr lang="en-US" altLang="ja-JP" sz="1200" dirty="0">
                <a:latin typeface="UD Digi Kyokasho NP-B" panose="02020700000000000000" pitchFamily="18" charset="-128"/>
                <a:ea typeface="UD Digi Kyokasho NP-B" panose="02020700000000000000" pitchFamily="18" charset="-128"/>
              </a:rPr>
              <a:t>propane dehydrogenation</a:t>
            </a:r>
            <a:endParaRPr lang="ja-JP" altLang="en-US" sz="1200" dirty="0">
              <a:latin typeface="UD Digi Kyokasho NP-B" panose="02020700000000000000" pitchFamily="18" charset="-128"/>
              <a:ea typeface="UD Digi Kyokasho NP-B" panose="02020700000000000000" pitchFamily="18" charset="-128"/>
            </a:endParaRPr>
          </a:p>
        </p:txBody>
      </p:sp>
      <p:sp>
        <p:nvSpPr>
          <p:cNvPr id="62" name="矢印: 右 61">
            <a:extLst>
              <a:ext uri="{FF2B5EF4-FFF2-40B4-BE49-F238E27FC236}">
                <a16:creationId xmlns:a16="http://schemas.microsoft.com/office/drawing/2014/main" id="{3F4992B6-0857-4B04-ACE8-F27E40241CDD}"/>
              </a:ext>
            </a:extLst>
          </p:cNvPr>
          <p:cNvSpPr/>
          <p:nvPr/>
        </p:nvSpPr>
        <p:spPr>
          <a:xfrm rot="16200000">
            <a:off x="745938" y="2294114"/>
            <a:ext cx="523219" cy="2745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C22189C4-ED9A-4945-A5B5-5A6DCB48DFD2}"/>
              </a:ext>
            </a:extLst>
          </p:cNvPr>
          <p:cNvSpPr/>
          <p:nvPr/>
        </p:nvSpPr>
        <p:spPr>
          <a:xfrm rot="16200000">
            <a:off x="755307" y="844652"/>
            <a:ext cx="523219" cy="274562"/>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BBED02F-DD65-4BA6-BBB5-5564D670D4E3}"/>
              </a:ext>
            </a:extLst>
          </p:cNvPr>
          <p:cNvSpPr txBox="1"/>
          <p:nvPr/>
        </p:nvSpPr>
        <p:spPr>
          <a:xfrm>
            <a:off x="239034" y="327479"/>
            <a:ext cx="1739278" cy="523220"/>
          </a:xfrm>
          <a:prstGeom prst="rect">
            <a:avLst/>
          </a:prstGeom>
          <a:noFill/>
        </p:spPr>
        <p:txBody>
          <a:bodyPr wrap="square" rtlCol="0">
            <a:normAutofit fontScale="85000" lnSpcReduction="10000"/>
          </a:bodyPr>
          <a:lstStyle/>
          <a:p>
            <a:pPr algn="ctr"/>
            <a:r>
              <a:rPr lang="ja-JP" altLang="en-US" sz="2800" dirty="0">
                <a:latin typeface="UD Digi Kyokasho NP-B" panose="02020700000000000000" pitchFamily="18" charset="-128"/>
                <a:ea typeface="UD Digi Kyokasho NP-B" panose="02020700000000000000" pitchFamily="18" charset="-128"/>
              </a:rPr>
              <a:t>プロピレン</a:t>
            </a:r>
            <a:endParaRPr kumimoji="1" lang="ja-JP" altLang="en-US" sz="2800" dirty="0">
              <a:latin typeface="UD Digi Kyokasho NP-B" panose="02020700000000000000" pitchFamily="18" charset="-128"/>
              <a:ea typeface="UD Digi Kyokasho NP-B" panose="02020700000000000000" pitchFamily="18" charset="-128"/>
            </a:endParaRPr>
          </a:p>
        </p:txBody>
      </p:sp>
      <p:sp>
        <p:nvSpPr>
          <p:cNvPr id="67" name="テキスト ボックス 66">
            <a:extLst>
              <a:ext uri="{FF2B5EF4-FFF2-40B4-BE49-F238E27FC236}">
                <a16:creationId xmlns:a16="http://schemas.microsoft.com/office/drawing/2014/main" id="{F1998646-6BAF-4723-BB7D-1E7BB1AE110B}"/>
              </a:ext>
            </a:extLst>
          </p:cNvPr>
          <p:cNvSpPr txBox="1"/>
          <p:nvPr/>
        </p:nvSpPr>
        <p:spPr>
          <a:xfrm>
            <a:off x="3036299" y="5260760"/>
            <a:ext cx="1747039" cy="523220"/>
          </a:xfrm>
          <a:prstGeom prst="rect">
            <a:avLst/>
          </a:prstGeom>
          <a:noFill/>
        </p:spPr>
        <p:txBody>
          <a:bodyPr wrap="square" rtlCol="0">
            <a:spAutoFit/>
          </a:bodyPr>
          <a:lstStyle/>
          <a:p>
            <a:pPr algn="ctr"/>
            <a:r>
              <a:rPr lang="ja-JP" altLang="en-US" sz="2800" dirty="0">
                <a:latin typeface="UD Digi Kyokasho NP-B" panose="02020700000000000000" pitchFamily="18" charset="-128"/>
                <a:ea typeface="UD Digi Kyokasho NP-B" panose="02020700000000000000" pitchFamily="18" charset="-128"/>
              </a:rPr>
              <a:t>硝酸塩</a:t>
            </a:r>
            <a:endParaRPr kumimoji="1" lang="ja-JP" altLang="en-US" sz="2800" dirty="0">
              <a:latin typeface="UD Digi Kyokasho NP-B" panose="02020700000000000000" pitchFamily="18" charset="-128"/>
              <a:ea typeface="UD Digi Kyokasho NP-B" panose="02020700000000000000" pitchFamily="18" charset="-128"/>
            </a:endParaRPr>
          </a:p>
        </p:txBody>
      </p:sp>
      <p:sp>
        <p:nvSpPr>
          <p:cNvPr id="68" name="矢印: 右 67">
            <a:extLst>
              <a:ext uri="{FF2B5EF4-FFF2-40B4-BE49-F238E27FC236}">
                <a16:creationId xmlns:a16="http://schemas.microsoft.com/office/drawing/2014/main" id="{32DCE0D8-0A95-41D6-9204-B451464FD82C}"/>
              </a:ext>
            </a:extLst>
          </p:cNvPr>
          <p:cNvSpPr/>
          <p:nvPr/>
        </p:nvSpPr>
        <p:spPr>
          <a:xfrm>
            <a:off x="2874069" y="5349394"/>
            <a:ext cx="454220" cy="274562"/>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B6A244B2-3541-4D32-B1F2-3B817323607A}"/>
              </a:ext>
            </a:extLst>
          </p:cNvPr>
          <p:cNvSpPr txBox="1"/>
          <p:nvPr/>
        </p:nvSpPr>
        <p:spPr>
          <a:xfrm>
            <a:off x="1108673" y="2149814"/>
            <a:ext cx="2219616" cy="261610"/>
          </a:xfrm>
          <a:prstGeom prst="rect">
            <a:avLst/>
          </a:prstGeom>
          <a:noFill/>
        </p:spPr>
        <p:txBody>
          <a:bodyPr wrap="square">
            <a:spAutoFit/>
          </a:bodyPr>
          <a:lstStyle/>
          <a:p>
            <a:r>
              <a:rPr lang="ja-JP" altLang="en-US" sz="1050" dirty="0">
                <a:latin typeface="UD Digi Kyokasho NP-B" panose="02020700000000000000" pitchFamily="18" charset="-128"/>
                <a:ea typeface="UD Digi Kyokasho NP-B" panose="02020700000000000000" pitchFamily="18" charset="-128"/>
              </a:rPr>
              <a:t>触媒は「白金</a:t>
            </a:r>
            <a:r>
              <a:rPr lang="en-US" altLang="ja-JP" sz="1050" dirty="0">
                <a:latin typeface="UD Digi Kyokasho NP-B" panose="02020700000000000000" pitchFamily="18" charset="-128"/>
                <a:ea typeface="UD Digi Kyokasho NP-B" panose="02020700000000000000" pitchFamily="18" charset="-128"/>
              </a:rPr>
              <a:t>‐</a:t>
            </a:r>
            <a:r>
              <a:rPr lang="ja-JP" altLang="en-US" sz="1050" dirty="0">
                <a:latin typeface="UD Digi Kyokasho NP-B" panose="02020700000000000000" pitchFamily="18" charset="-128"/>
                <a:ea typeface="UD Digi Kyokasho NP-B" panose="02020700000000000000" pitchFamily="18" charset="-128"/>
              </a:rPr>
              <a:t>錫合金ナノ粒子」</a:t>
            </a:r>
          </a:p>
        </p:txBody>
      </p:sp>
      <p:pic>
        <p:nvPicPr>
          <p:cNvPr id="70" name="図 69">
            <a:extLst>
              <a:ext uri="{FF2B5EF4-FFF2-40B4-BE49-F238E27FC236}">
                <a16:creationId xmlns:a16="http://schemas.microsoft.com/office/drawing/2014/main" id="{B12FB162-D582-4B12-9CD3-D293B212178A}"/>
              </a:ext>
            </a:extLst>
          </p:cNvPr>
          <p:cNvPicPr>
            <a:picLocks noChangeAspect="1"/>
          </p:cNvPicPr>
          <p:nvPr/>
        </p:nvPicPr>
        <p:blipFill>
          <a:blip r:embed="rId6"/>
          <a:stretch>
            <a:fillRect/>
          </a:stretch>
        </p:blipFill>
        <p:spPr>
          <a:xfrm>
            <a:off x="4806133" y="4817563"/>
            <a:ext cx="1562100" cy="1990725"/>
          </a:xfrm>
          <a:prstGeom prst="rect">
            <a:avLst/>
          </a:prstGeom>
        </p:spPr>
      </p:pic>
      <p:sp>
        <p:nvSpPr>
          <p:cNvPr id="71" name="矢印: 右 70">
            <a:extLst>
              <a:ext uri="{FF2B5EF4-FFF2-40B4-BE49-F238E27FC236}">
                <a16:creationId xmlns:a16="http://schemas.microsoft.com/office/drawing/2014/main" id="{3A3E7653-DF57-4AC7-B636-D9D46FF2AB19}"/>
              </a:ext>
            </a:extLst>
          </p:cNvPr>
          <p:cNvSpPr/>
          <p:nvPr/>
        </p:nvSpPr>
        <p:spPr>
          <a:xfrm>
            <a:off x="4471750" y="5385089"/>
            <a:ext cx="311588" cy="274562"/>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22A8C4C4-2989-4F1A-BB16-128E1DA5FDBC}"/>
              </a:ext>
            </a:extLst>
          </p:cNvPr>
          <p:cNvSpPr txBox="1"/>
          <p:nvPr/>
        </p:nvSpPr>
        <p:spPr>
          <a:xfrm>
            <a:off x="6710456" y="4833401"/>
            <a:ext cx="615553" cy="1993391"/>
          </a:xfrm>
          <a:prstGeom prst="rect">
            <a:avLst/>
          </a:prstGeom>
          <a:noFill/>
        </p:spPr>
        <p:txBody>
          <a:bodyPr vert="eaVert" wrap="square" rtlCol="0">
            <a:spAutoFit/>
          </a:bodyPr>
          <a:lstStyle/>
          <a:p>
            <a:pPr algn="ctr"/>
            <a:r>
              <a:rPr kumimoji="1" lang="ja-JP" altLang="en-US" sz="2800" dirty="0">
                <a:solidFill>
                  <a:schemeClr val="accent4">
                    <a:lumMod val="75000"/>
                  </a:schemeClr>
                </a:solidFill>
                <a:latin typeface="UD Digi Kyokasho NP-B" panose="02020700000000000000" pitchFamily="18" charset="-128"/>
                <a:ea typeface="UD Digi Kyokasho NP-B" panose="02020700000000000000" pitchFamily="18" charset="-128"/>
              </a:rPr>
              <a:t>アンモニア</a:t>
            </a:r>
          </a:p>
        </p:txBody>
      </p:sp>
      <p:sp>
        <p:nvSpPr>
          <p:cNvPr id="73" name="矢印: 右 72">
            <a:extLst>
              <a:ext uri="{FF2B5EF4-FFF2-40B4-BE49-F238E27FC236}">
                <a16:creationId xmlns:a16="http://schemas.microsoft.com/office/drawing/2014/main" id="{72D3A02D-C500-4DC9-8B69-6E455E025DFF}"/>
              </a:ext>
            </a:extLst>
          </p:cNvPr>
          <p:cNvSpPr/>
          <p:nvPr/>
        </p:nvSpPr>
        <p:spPr>
          <a:xfrm>
            <a:off x="6418988" y="5385089"/>
            <a:ext cx="367294" cy="719876"/>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D4686E23-7679-442E-84E8-ADE97723A5DD}"/>
              </a:ext>
            </a:extLst>
          </p:cNvPr>
          <p:cNvSpPr txBox="1"/>
          <p:nvPr/>
        </p:nvSpPr>
        <p:spPr>
          <a:xfrm>
            <a:off x="3659583" y="4497690"/>
            <a:ext cx="3358649" cy="369332"/>
          </a:xfrm>
          <a:prstGeom prst="rect">
            <a:avLst/>
          </a:prstGeom>
          <a:noFill/>
        </p:spPr>
        <p:txBody>
          <a:bodyPr wrap="square" rtlCol="0">
            <a:spAutoFit/>
          </a:bodyPr>
          <a:lstStyle/>
          <a:p>
            <a:pPr algn="ctr"/>
            <a:r>
              <a:rPr lang="ja-JP" altLang="en-US" dirty="0">
                <a:solidFill>
                  <a:srgbClr val="C00000"/>
                </a:solidFill>
                <a:latin typeface="UD Digi Kyokasho NP-B" panose="02020700000000000000" pitchFamily="18" charset="-128"/>
                <a:ea typeface="UD Digi Kyokasho NP-B" panose="02020700000000000000" pitchFamily="18" charset="-128"/>
              </a:rPr>
              <a:t>常温でアンモニア生成！</a:t>
            </a:r>
            <a:endParaRPr kumimoji="1" lang="ja-JP" altLang="en-US" dirty="0">
              <a:solidFill>
                <a:srgbClr val="C00000"/>
              </a:solidFill>
              <a:latin typeface="UD Digi Kyokasho NP-B" panose="02020700000000000000" pitchFamily="18" charset="-128"/>
              <a:ea typeface="UD Digi Kyokasho NP-B" panose="02020700000000000000" pitchFamily="18" charset="-128"/>
            </a:endParaRPr>
          </a:p>
        </p:txBody>
      </p:sp>
      <p:sp>
        <p:nvSpPr>
          <p:cNvPr id="75" name="テキスト ボックス 74">
            <a:extLst>
              <a:ext uri="{FF2B5EF4-FFF2-40B4-BE49-F238E27FC236}">
                <a16:creationId xmlns:a16="http://schemas.microsoft.com/office/drawing/2014/main" id="{CD1407DE-AB86-4185-8186-F6961018216D}"/>
              </a:ext>
            </a:extLst>
          </p:cNvPr>
          <p:cNvSpPr txBox="1"/>
          <p:nvPr/>
        </p:nvSpPr>
        <p:spPr>
          <a:xfrm>
            <a:off x="2995663" y="5783980"/>
            <a:ext cx="2084620" cy="415498"/>
          </a:xfrm>
          <a:prstGeom prst="rect">
            <a:avLst/>
          </a:prstGeom>
          <a:noFill/>
        </p:spPr>
        <p:txBody>
          <a:bodyPr wrap="square">
            <a:spAutoFit/>
          </a:bodyPr>
          <a:lstStyle/>
          <a:p>
            <a:r>
              <a:rPr lang="en-US" altLang="ja-JP" sz="700" dirty="0">
                <a:latin typeface="Amasis MT Pro Light" panose="02040304050005020304" pitchFamily="18" charset="0"/>
              </a:rPr>
              <a:t>https://today.uic.edu/combining-sunlight-and-wastewater-nitrate-to-make-the-worlds-no-2-chemical</a:t>
            </a:r>
            <a:endParaRPr lang="ja-JP" altLang="en-US" sz="700" dirty="0">
              <a:latin typeface="Amasis MT Pro Light" panose="02040304050005020304" pitchFamily="18" charset="0"/>
            </a:endParaRPr>
          </a:p>
        </p:txBody>
      </p:sp>
      <p:cxnSp>
        <p:nvCxnSpPr>
          <p:cNvPr id="3" name="直線コネクタ 2">
            <a:extLst>
              <a:ext uri="{FF2B5EF4-FFF2-40B4-BE49-F238E27FC236}">
                <a16:creationId xmlns:a16="http://schemas.microsoft.com/office/drawing/2014/main" id="{7A482B9C-23AD-49B4-865E-667512DBF093}"/>
              </a:ext>
            </a:extLst>
          </p:cNvPr>
          <p:cNvCxnSpPr/>
          <p:nvPr/>
        </p:nvCxnSpPr>
        <p:spPr>
          <a:xfrm>
            <a:off x="11246419" y="5277411"/>
            <a:ext cx="6911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四角形: 角を丸くする 1">
            <a:extLst>
              <a:ext uri="{FF2B5EF4-FFF2-40B4-BE49-F238E27FC236}">
                <a16:creationId xmlns:a16="http://schemas.microsoft.com/office/drawing/2014/main" id="{F98D2861-2CD0-4049-A89C-E4BD03F4A0F7}"/>
              </a:ext>
            </a:extLst>
          </p:cNvPr>
          <p:cNvSpPr/>
          <p:nvPr/>
        </p:nvSpPr>
        <p:spPr>
          <a:xfrm>
            <a:off x="3768256" y="1441123"/>
            <a:ext cx="7917977" cy="1151393"/>
          </a:xfrm>
          <a:custGeom>
            <a:avLst/>
            <a:gdLst>
              <a:gd name="connsiteX0" fmla="*/ 0 w 7917977"/>
              <a:gd name="connsiteY0" fmla="*/ 191903 h 1151393"/>
              <a:gd name="connsiteX1" fmla="*/ 191903 w 7917977"/>
              <a:gd name="connsiteY1" fmla="*/ 0 h 1151393"/>
              <a:gd name="connsiteX2" fmla="*/ 922138 w 7917977"/>
              <a:gd name="connsiteY2" fmla="*/ 0 h 1151393"/>
              <a:gd name="connsiteX3" fmla="*/ 1501690 w 7917977"/>
              <a:gd name="connsiteY3" fmla="*/ 0 h 1151393"/>
              <a:gd name="connsiteX4" fmla="*/ 1855216 w 7917977"/>
              <a:gd name="connsiteY4" fmla="*/ 0 h 1151393"/>
              <a:gd name="connsiteX5" fmla="*/ 2434768 w 7917977"/>
              <a:gd name="connsiteY5" fmla="*/ 0 h 1151393"/>
              <a:gd name="connsiteX6" fmla="*/ 3014319 w 7917977"/>
              <a:gd name="connsiteY6" fmla="*/ 0 h 1151393"/>
              <a:gd name="connsiteX7" fmla="*/ 3367846 w 7917977"/>
              <a:gd name="connsiteY7" fmla="*/ 0 h 1151393"/>
              <a:gd name="connsiteX8" fmla="*/ 4022739 w 7917977"/>
              <a:gd name="connsiteY8" fmla="*/ 0 h 1151393"/>
              <a:gd name="connsiteX9" fmla="*/ 4677633 w 7917977"/>
              <a:gd name="connsiteY9" fmla="*/ 0 h 1151393"/>
              <a:gd name="connsiteX10" fmla="*/ 5031159 w 7917977"/>
              <a:gd name="connsiteY10" fmla="*/ 0 h 1151393"/>
              <a:gd name="connsiteX11" fmla="*/ 5384685 w 7917977"/>
              <a:gd name="connsiteY11" fmla="*/ 0 h 1151393"/>
              <a:gd name="connsiteX12" fmla="*/ 6114921 w 7917977"/>
              <a:gd name="connsiteY12" fmla="*/ 0 h 1151393"/>
              <a:gd name="connsiteX13" fmla="*/ 6468447 w 7917977"/>
              <a:gd name="connsiteY13" fmla="*/ 0 h 1151393"/>
              <a:gd name="connsiteX14" fmla="*/ 6897315 w 7917977"/>
              <a:gd name="connsiteY14" fmla="*/ 0 h 1151393"/>
              <a:gd name="connsiteX15" fmla="*/ 7726074 w 7917977"/>
              <a:gd name="connsiteY15" fmla="*/ 0 h 1151393"/>
              <a:gd name="connsiteX16" fmla="*/ 7917977 w 7917977"/>
              <a:gd name="connsiteY16" fmla="*/ 191903 h 1151393"/>
              <a:gd name="connsiteX17" fmla="*/ 7917977 w 7917977"/>
              <a:gd name="connsiteY17" fmla="*/ 568021 h 1151393"/>
              <a:gd name="connsiteX18" fmla="*/ 7917977 w 7917977"/>
              <a:gd name="connsiteY18" fmla="*/ 959490 h 1151393"/>
              <a:gd name="connsiteX19" fmla="*/ 7726074 w 7917977"/>
              <a:gd name="connsiteY19" fmla="*/ 1151393 h 1151393"/>
              <a:gd name="connsiteX20" fmla="*/ 7071181 w 7917977"/>
              <a:gd name="connsiteY20" fmla="*/ 1151393 h 1151393"/>
              <a:gd name="connsiteX21" fmla="*/ 6717654 w 7917977"/>
              <a:gd name="connsiteY21" fmla="*/ 1151393 h 1151393"/>
              <a:gd name="connsiteX22" fmla="*/ 6138103 w 7917977"/>
              <a:gd name="connsiteY22" fmla="*/ 1151393 h 1151393"/>
              <a:gd name="connsiteX23" fmla="*/ 5558551 w 7917977"/>
              <a:gd name="connsiteY23" fmla="*/ 1151393 h 1151393"/>
              <a:gd name="connsiteX24" fmla="*/ 4978999 w 7917977"/>
              <a:gd name="connsiteY24" fmla="*/ 1151393 h 1151393"/>
              <a:gd name="connsiteX25" fmla="*/ 4399448 w 7917977"/>
              <a:gd name="connsiteY25" fmla="*/ 1151393 h 1151393"/>
              <a:gd name="connsiteX26" fmla="*/ 3744554 w 7917977"/>
              <a:gd name="connsiteY26" fmla="*/ 1151393 h 1151393"/>
              <a:gd name="connsiteX27" fmla="*/ 3014319 w 7917977"/>
              <a:gd name="connsiteY27" fmla="*/ 1151393 h 1151393"/>
              <a:gd name="connsiteX28" fmla="*/ 2284084 w 7917977"/>
              <a:gd name="connsiteY28" fmla="*/ 1151393 h 1151393"/>
              <a:gd name="connsiteX29" fmla="*/ 1779874 w 7917977"/>
              <a:gd name="connsiteY29" fmla="*/ 1151393 h 1151393"/>
              <a:gd name="connsiteX30" fmla="*/ 1275665 w 7917977"/>
              <a:gd name="connsiteY30" fmla="*/ 1151393 h 1151393"/>
              <a:gd name="connsiteX31" fmla="*/ 191903 w 7917977"/>
              <a:gd name="connsiteY31" fmla="*/ 1151393 h 1151393"/>
              <a:gd name="connsiteX32" fmla="*/ 0 w 7917977"/>
              <a:gd name="connsiteY32" fmla="*/ 959490 h 1151393"/>
              <a:gd name="connsiteX33" fmla="*/ 0 w 7917977"/>
              <a:gd name="connsiteY33" fmla="*/ 598724 h 1151393"/>
              <a:gd name="connsiteX34" fmla="*/ 0 w 7917977"/>
              <a:gd name="connsiteY34" fmla="*/ 191903 h 115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17977" h="1151393" extrusionOk="0">
                <a:moveTo>
                  <a:pt x="0" y="191903"/>
                </a:moveTo>
                <a:cubicBezTo>
                  <a:pt x="8430" y="63362"/>
                  <a:pt x="89902" y="24163"/>
                  <a:pt x="191903" y="0"/>
                </a:cubicBezTo>
                <a:cubicBezTo>
                  <a:pt x="454893" y="-35279"/>
                  <a:pt x="591272" y="6767"/>
                  <a:pt x="922138" y="0"/>
                </a:cubicBezTo>
                <a:cubicBezTo>
                  <a:pt x="1253004" y="-6767"/>
                  <a:pt x="1244353" y="16240"/>
                  <a:pt x="1501690" y="0"/>
                </a:cubicBezTo>
                <a:cubicBezTo>
                  <a:pt x="1759027" y="-16240"/>
                  <a:pt x="1736257" y="7879"/>
                  <a:pt x="1855216" y="0"/>
                </a:cubicBezTo>
                <a:cubicBezTo>
                  <a:pt x="1974175" y="-7879"/>
                  <a:pt x="2237843" y="57807"/>
                  <a:pt x="2434768" y="0"/>
                </a:cubicBezTo>
                <a:cubicBezTo>
                  <a:pt x="2631693" y="-57807"/>
                  <a:pt x="2810132" y="10251"/>
                  <a:pt x="3014319" y="0"/>
                </a:cubicBezTo>
                <a:cubicBezTo>
                  <a:pt x="3218506" y="-10251"/>
                  <a:pt x="3246678" y="17759"/>
                  <a:pt x="3367846" y="0"/>
                </a:cubicBezTo>
                <a:cubicBezTo>
                  <a:pt x="3489014" y="-17759"/>
                  <a:pt x="3733387" y="50971"/>
                  <a:pt x="4022739" y="0"/>
                </a:cubicBezTo>
                <a:cubicBezTo>
                  <a:pt x="4312091" y="-50971"/>
                  <a:pt x="4445326" y="74077"/>
                  <a:pt x="4677633" y="0"/>
                </a:cubicBezTo>
                <a:cubicBezTo>
                  <a:pt x="4909940" y="-74077"/>
                  <a:pt x="4896030" y="37074"/>
                  <a:pt x="5031159" y="0"/>
                </a:cubicBezTo>
                <a:cubicBezTo>
                  <a:pt x="5166288" y="-37074"/>
                  <a:pt x="5239414" y="3738"/>
                  <a:pt x="5384685" y="0"/>
                </a:cubicBezTo>
                <a:cubicBezTo>
                  <a:pt x="5529956" y="-3738"/>
                  <a:pt x="5764988" y="36119"/>
                  <a:pt x="6114921" y="0"/>
                </a:cubicBezTo>
                <a:cubicBezTo>
                  <a:pt x="6464854" y="-36119"/>
                  <a:pt x="6364150" y="16379"/>
                  <a:pt x="6468447" y="0"/>
                </a:cubicBezTo>
                <a:cubicBezTo>
                  <a:pt x="6572744" y="-16379"/>
                  <a:pt x="6725108" y="24536"/>
                  <a:pt x="6897315" y="0"/>
                </a:cubicBezTo>
                <a:cubicBezTo>
                  <a:pt x="7069522" y="-24536"/>
                  <a:pt x="7416591" y="69083"/>
                  <a:pt x="7726074" y="0"/>
                </a:cubicBezTo>
                <a:cubicBezTo>
                  <a:pt x="7843384" y="-460"/>
                  <a:pt x="7918326" y="77761"/>
                  <a:pt x="7917977" y="191903"/>
                </a:cubicBezTo>
                <a:cubicBezTo>
                  <a:pt x="7940372" y="329845"/>
                  <a:pt x="7900507" y="381241"/>
                  <a:pt x="7917977" y="568021"/>
                </a:cubicBezTo>
                <a:cubicBezTo>
                  <a:pt x="7935447" y="754801"/>
                  <a:pt x="7896559" y="817506"/>
                  <a:pt x="7917977" y="959490"/>
                </a:cubicBezTo>
                <a:cubicBezTo>
                  <a:pt x="7914079" y="1035862"/>
                  <a:pt x="7843514" y="1134464"/>
                  <a:pt x="7726074" y="1151393"/>
                </a:cubicBezTo>
                <a:cubicBezTo>
                  <a:pt x="7513304" y="1177032"/>
                  <a:pt x="7222967" y="1100772"/>
                  <a:pt x="7071181" y="1151393"/>
                </a:cubicBezTo>
                <a:cubicBezTo>
                  <a:pt x="6919395" y="1202014"/>
                  <a:pt x="6827981" y="1137572"/>
                  <a:pt x="6717654" y="1151393"/>
                </a:cubicBezTo>
                <a:cubicBezTo>
                  <a:pt x="6607327" y="1165214"/>
                  <a:pt x="6349290" y="1117878"/>
                  <a:pt x="6138103" y="1151393"/>
                </a:cubicBezTo>
                <a:cubicBezTo>
                  <a:pt x="5926916" y="1184908"/>
                  <a:pt x="5699506" y="1136548"/>
                  <a:pt x="5558551" y="1151393"/>
                </a:cubicBezTo>
                <a:cubicBezTo>
                  <a:pt x="5417596" y="1166238"/>
                  <a:pt x="5172961" y="1130837"/>
                  <a:pt x="4978999" y="1151393"/>
                </a:cubicBezTo>
                <a:cubicBezTo>
                  <a:pt x="4785037" y="1171949"/>
                  <a:pt x="4593097" y="1145907"/>
                  <a:pt x="4399448" y="1151393"/>
                </a:cubicBezTo>
                <a:cubicBezTo>
                  <a:pt x="4205799" y="1156879"/>
                  <a:pt x="3927980" y="1087481"/>
                  <a:pt x="3744554" y="1151393"/>
                </a:cubicBezTo>
                <a:cubicBezTo>
                  <a:pt x="3561128" y="1215305"/>
                  <a:pt x="3312123" y="1070551"/>
                  <a:pt x="3014319" y="1151393"/>
                </a:cubicBezTo>
                <a:cubicBezTo>
                  <a:pt x="2716516" y="1232235"/>
                  <a:pt x="2595390" y="1075284"/>
                  <a:pt x="2284084" y="1151393"/>
                </a:cubicBezTo>
                <a:cubicBezTo>
                  <a:pt x="1972778" y="1227502"/>
                  <a:pt x="1952751" y="1136820"/>
                  <a:pt x="1779874" y="1151393"/>
                </a:cubicBezTo>
                <a:cubicBezTo>
                  <a:pt x="1606997" y="1165966"/>
                  <a:pt x="1513143" y="1129401"/>
                  <a:pt x="1275665" y="1151393"/>
                </a:cubicBezTo>
                <a:cubicBezTo>
                  <a:pt x="1038187" y="1173385"/>
                  <a:pt x="723018" y="1122483"/>
                  <a:pt x="191903" y="1151393"/>
                </a:cubicBezTo>
                <a:cubicBezTo>
                  <a:pt x="88357" y="1151029"/>
                  <a:pt x="-16012" y="1054092"/>
                  <a:pt x="0" y="959490"/>
                </a:cubicBezTo>
                <a:cubicBezTo>
                  <a:pt x="-18852" y="859925"/>
                  <a:pt x="30246" y="744362"/>
                  <a:pt x="0" y="598724"/>
                </a:cubicBezTo>
                <a:cubicBezTo>
                  <a:pt x="-30246" y="453086"/>
                  <a:pt x="21331" y="347108"/>
                  <a:pt x="0" y="191903"/>
                </a:cubicBezTo>
                <a:close/>
              </a:path>
            </a:pathLst>
          </a:custGeom>
          <a:noFill/>
          <a:ln w="76200">
            <a:solidFill>
              <a:srgbClr val="C00000"/>
            </a:solidFill>
            <a:prstDash val="sysDot"/>
            <a:extLst>
              <a:ext uri="{C807C97D-BFC1-408E-A445-0C87EB9F89A2}">
                <ask:lineSketchStyleProps xmlns:ask="http://schemas.microsoft.com/office/drawing/2018/sketchyshapes" sd="3881745003">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635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D1E97E52-D68C-4B08-8D8D-5B6D84B2A93D}"/>
              </a:ext>
            </a:extLst>
          </p:cNvPr>
          <p:cNvSpPr txBox="1"/>
          <p:nvPr/>
        </p:nvSpPr>
        <p:spPr>
          <a:xfrm>
            <a:off x="275304" y="5473005"/>
            <a:ext cx="11916696" cy="1384995"/>
          </a:xfrm>
          <a:prstGeom prst="rect">
            <a:avLst/>
          </a:prstGeom>
          <a:noFill/>
        </p:spPr>
        <p:txBody>
          <a:bodyPr wrap="square">
            <a:spAutoFit/>
          </a:bodyPr>
          <a:lstStyle/>
          <a:p>
            <a:r>
              <a:rPr lang="ja-JP" altLang="en-US" sz="2800" b="0" i="0" dirty="0">
                <a:solidFill>
                  <a:srgbClr val="333333"/>
                </a:solidFill>
                <a:effectLst/>
                <a:latin typeface="UD デジタル 教科書体 N-B" panose="02020700000000000000" pitchFamily="17" charset="-128"/>
                <a:ea typeface="UD デジタル 教科書体 N-B" panose="02020700000000000000" pitchFamily="17" charset="-128"/>
              </a:rPr>
              <a:t>廃棄物や未利用資源に「物性向上」や「新機能」、又は付加価値品への転換などを伴う、リサイクルプロセスを「アップサイクル（アップグレードリサイクル）」と呼ぶ。</a:t>
            </a:r>
            <a:endParaRPr lang="ja-JP" altLang="en-US" sz="2800" dirty="0">
              <a:latin typeface="UD デジタル 教科書体 N-B" panose="02020700000000000000" pitchFamily="17" charset="-128"/>
              <a:ea typeface="UD デジタル 教科書体 N-B" panose="02020700000000000000" pitchFamily="17" charset="-128"/>
            </a:endParaRPr>
          </a:p>
        </p:txBody>
      </p:sp>
      <p:sp>
        <p:nvSpPr>
          <p:cNvPr id="8" name="テキスト ボックス 7">
            <a:extLst>
              <a:ext uri="{FF2B5EF4-FFF2-40B4-BE49-F238E27FC236}">
                <a16:creationId xmlns:a16="http://schemas.microsoft.com/office/drawing/2014/main" id="{972A55D8-586F-4A42-B8BC-512A9B01BACD}"/>
              </a:ext>
            </a:extLst>
          </p:cNvPr>
          <p:cNvSpPr txBox="1"/>
          <p:nvPr/>
        </p:nvSpPr>
        <p:spPr>
          <a:xfrm>
            <a:off x="533859" y="1252623"/>
            <a:ext cx="11045624" cy="1077218"/>
          </a:xfrm>
          <a:prstGeom prst="rect">
            <a:avLst/>
          </a:prstGeom>
          <a:noFill/>
        </p:spPr>
        <p:txBody>
          <a:bodyPr wrap="square">
            <a:spAutoFit/>
          </a:bodyPr>
          <a:lstStyle/>
          <a:p>
            <a:r>
              <a:rPr lang="ja-JP" altLang="ja-JP" sz="3200" b="1" kern="0" dirty="0">
                <a:effectLst/>
                <a:latin typeface="BIZ UDPゴシック" panose="020B0400000000000000" pitchFamily="50" charset="-128"/>
                <a:ea typeface="BIZ UDPゴシック" panose="020B0400000000000000" pitchFamily="50" charset="-128"/>
                <a:cs typeface="ＭＳ Ｐゴシック" panose="020B0600070205080204" pitchFamily="50" charset="-128"/>
              </a:rPr>
              <a:t>アップサイクルとは、廃棄物</a:t>
            </a:r>
            <a:r>
              <a:rPr lang="ja-JP" altLang="en-US" sz="3200" b="1" kern="0" dirty="0">
                <a:effectLst/>
                <a:latin typeface="BIZ UDPゴシック" panose="020B0400000000000000" pitchFamily="50" charset="-128"/>
                <a:ea typeface="BIZ UDPゴシック" panose="020B0400000000000000" pitchFamily="50" charset="-128"/>
                <a:cs typeface="ＭＳ Ｐゴシック" panose="020B0600070205080204" pitchFamily="50" charset="-128"/>
              </a:rPr>
              <a:t>（又は未利用資源）</a:t>
            </a:r>
            <a:r>
              <a:rPr lang="ja-JP" altLang="ja-JP" sz="3200" b="1" kern="0" dirty="0">
                <a:effectLst/>
                <a:latin typeface="BIZ UDPゴシック" panose="020B0400000000000000" pitchFamily="50" charset="-128"/>
                <a:ea typeface="BIZ UDPゴシック" panose="020B0400000000000000" pitchFamily="50" charset="-128"/>
                <a:cs typeface="ＭＳ Ｐゴシック" panose="020B0600070205080204" pitchFamily="50" charset="-128"/>
              </a:rPr>
              <a:t>から付加価値の高い再利用品を作り出すこと。</a:t>
            </a:r>
            <a:endParaRPr lang="ja-JP" altLang="en-US" sz="3200" b="1" dirty="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CAE4CC7F-6303-4FAE-8AE4-9978ED19B00A}"/>
              </a:ext>
            </a:extLst>
          </p:cNvPr>
          <p:cNvPicPr>
            <a:picLocks noChangeAspect="1"/>
          </p:cNvPicPr>
          <p:nvPr/>
        </p:nvPicPr>
        <p:blipFill>
          <a:blip r:embed="rId2"/>
          <a:stretch>
            <a:fillRect/>
          </a:stretch>
        </p:blipFill>
        <p:spPr>
          <a:xfrm>
            <a:off x="3422196" y="2477043"/>
            <a:ext cx="4794763" cy="2872895"/>
          </a:xfrm>
          <a:prstGeom prst="rect">
            <a:avLst/>
          </a:prstGeom>
        </p:spPr>
      </p:pic>
      <p:sp>
        <p:nvSpPr>
          <p:cNvPr id="2" name="正方形/長方形 1">
            <a:extLst>
              <a:ext uri="{FF2B5EF4-FFF2-40B4-BE49-F238E27FC236}">
                <a16:creationId xmlns:a16="http://schemas.microsoft.com/office/drawing/2014/main" id="{931CA658-FA0B-4AB7-B818-E9149A11E5BA}"/>
              </a:ext>
            </a:extLst>
          </p:cNvPr>
          <p:cNvSpPr/>
          <p:nvPr/>
        </p:nvSpPr>
        <p:spPr>
          <a:xfrm>
            <a:off x="0" y="350606"/>
            <a:ext cx="12192000" cy="584775"/>
          </a:xfrm>
          <a:prstGeom prst="rect">
            <a:avLst/>
          </a:prstGeom>
          <a:solidFill>
            <a:schemeClr val="accent2">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HG創英角ｺﾞｼｯｸUB" panose="020B0909000000000000" pitchFamily="49" charset="-128"/>
                <a:ea typeface="HG創英角ｺﾞｼｯｸUB" panose="020B0909000000000000" pitchFamily="49" charset="-128"/>
              </a:rPr>
              <a:t>アップサイクル技術とは？</a:t>
            </a:r>
          </a:p>
        </p:txBody>
      </p:sp>
    </p:spTree>
    <p:extLst>
      <p:ext uri="{BB962C8B-B14F-4D97-AF65-F5344CB8AC3E}">
        <p14:creationId xmlns:p14="http://schemas.microsoft.com/office/powerpoint/2010/main" val="485694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グローバルな価格高騰の中でガス代が維持されるローカルな事情 | 毎日新聞">
            <a:extLst>
              <a:ext uri="{FF2B5EF4-FFF2-40B4-BE49-F238E27FC236}">
                <a16:creationId xmlns:a16="http://schemas.microsoft.com/office/drawing/2014/main" id="{FEA903E9-8051-45CC-9B87-0F60B3CEC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372" y="147637"/>
            <a:ext cx="7620000" cy="6562725"/>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286F69D5-38A2-4543-A14D-3F7E032E8806}"/>
              </a:ext>
            </a:extLst>
          </p:cNvPr>
          <p:cNvSpPr txBox="1"/>
          <p:nvPr/>
        </p:nvSpPr>
        <p:spPr>
          <a:xfrm>
            <a:off x="5209282" y="6551486"/>
            <a:ext cx="6098240" cy="261610"/>
          </a:xfrm>
          <a:prstGeom prst="rect">
            <a:avLst/>
          </a:prstGeom>
          <a:noFill/>
        </p:spPr>
        <p:txBody>
          <a:bodyPr wrap="square">
            <a:spAutoFit/>
          </a:bodyPr>
          <a:lstStyle/>
          <a:p>
            <a:pPr algn="ctr"/>
            <a:r>
              <a:rPr lang="en-US" altLang="ja-JP" sz="1050" dirty="0">
                <a:latin typeface="Amasis MT Pro Black" panose="02040A04050005020304" pitchFamily="18" charset="0"/>
                <a:ea typeface="BIZ UDPゴシック" panose="020B0400000000000000" pitchFamily="50" charset="-128"/>
              </a:rPr>
              <a:t>https://mainichi.jp/articles/20221007/k00/00m/040/037000c</a:t>
            </a:r>
            <a:endParaRPr lang="ja-JP" altLang="en-US" sz="1050" dirty="0">
              <a:latin typeface="Amasis MT Pro Black" panose="02040A04050005020304" pitchFamily="18" charset="0"/>
              <a:ea typeface="BIZ UDPゴシック" panose="020B0400000000000000" pitchFamily="50" charset="-128"/>
            </a:endParaRPr>
          </a:p>
        </p:txBody>
      </p:sp>
      <p:pic>
        <p:nvPicPr>
          <p:cNvPr id="9220" name="Picture 4" descr="__TBD__">
            <a:extLst>
              <a:ext uri="{FF2B5EF4-FFF2-40B4-BE49-F238E27FC236}">
                <a16:creationId xmlns:a16="http://schemas.microsoft.com/office/drawing/2014/main" id="{1F84625E-53D5-4172-BAD0-EF43FEE1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64" y="61333"/>
            <a:ext cx="2673350" cy="235499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南関東ガス田 | 株式会社合同資源">
            <a:extLst>
              <a:ext uri="{FF2B5EF4-FFF2-40B4-BE49-F238E27FC236}">
                <a16:creationId xmlns:a16="http://schemas.microsoft.com/office/drawing/2014/main" id="{E1407DF5-B49A-4450-8C47-28B0CBD3E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604" y="2567666"/>
            <a:ext cx="3195512" cy="423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763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6">
            <a:extLst>
              <a:ext uri="{FF2B5EF4-FFF2-40B4-BE49-F238E27FC236}">
                <a16:creationId xmlns:a16="http://schemas.microsoft.com/office/drawing/2014/main" id="{0F032374-D83F-4C65-8C90-0B92B5AF3B84}"/>
              </a:ext>
            </a:extLst>
          </p:cNvPr>
          <p:cNvSpPr/>
          <p:nvPr/>
        </p:nvSpPr>
        <p:spPr>
          <a:xfrm>
            <a:off x="4592105" y="2230735"/>
            <a:ext cx="1818752" cy="1949381"/>
          </a:xfrm>
          <a:prstGeom prst="rect">
            <a:avLst/>
          </a:prstGeom>
          <a:blipFill>
            <a:blip r:embed="rId2"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261276" y="1923297"/>
            <a:ext cx="3275760"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廃棄木材</a:t>
            </a:r>
          </a:p>
        </p:txBody>
      </p:sp>
      <p:sp>
        <p:nvSpPr>
          <p:cNvPr id="5" name="矢印: 右 4">
            <a:extLst>
              <a:ext uri="{FF2B5EF4-FFF2-40B4-BE49-F238E27FC236}">
                <a16:creationId xmlns:a16="http://schemas.microsoft.com/office/drawing/2014/main" id="{5F179389-00CF-4679-BBEB-2CCB5E5FB9FA}"/>
              </a:ext>
            </a:extLst>
          </p:cNvPr>
          <p:cNvSpPr/>
          <p:nvPr/>
        </p:nvSpPr>
        <p:spPr>
          <a:xfrm>
            <a:off x="3798283" y="3054699"/>
            <a:ext cx="793822"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6595080" y="3160204"/>
            <a:ext cx="609600"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7465926" y="2536371"/>
            <a:ext cx="4083817" cy="244664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lumMod val="95000"/>
                    <a:lumOff val="5000"/>
                  </a:schemeClr>
                </a:solidFill>
                <a:latin typeface="BIZ UDPゴシック" panose="020B0400000000000000" pitchFamily="50" charset="-128"/>
                <a:ea typeface="BIZ UDPゴシック" panose="020B0400000000000000" pitchFamily="50" charset="-128"/>
              </a:rPr>
              <a:t>航空燃料</a:t>
            </a:r>
            <a:endParaRPr kumimoji="1" lang="en-US" altLang="ja-JP" sz="36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a:p>
            <a:pPr algn="ctr"/>
            <a:r>
              <a:rPr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バイオプラスチック</a:t>
            </a:r>
            <a:endParaRPr kumimoji="1" lang="ja-JP" altLang="en-US" sz="36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6312" y="1681068"/>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681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417F084-948A-4C37-BC9F-BE0FA66BE0FD}"/>
              </a:ext>
            </a:extLst>
          </p:cNvPr>
          <p:cNvPicPr>
            <a:picLocks noChangeAspect="1"/>
          </p:cNvPicPr>
          <p:nvPr/>
        </p:nvPicPr>
        <p:blipFill>
          <a:blip r:embed="rId2"/>
          <a:stretch>
            <a:fillRect/>
          </a:stretch>
        </p:blipFill>
        <p:spPr>
          <a:xfrm>
            <a:off x="3238392" y="328043"/>
            <a:ext cx="8489781" cy="6501468"/>
          </a:xfrm>
          <a:prstGeom prst="rect">
            <a:avLst/>
          </a:prstGeom>
        </p:spPr>
      </p:pic>
      <p:sp>
        <p:nvSpPr>
          <p:cNvPr id="2" name="台形 1">
            <a:extLst>
              <a:ext uri="{FF2B5EF4-FFF2-40B4-BE49-F238E27FC236}">
                <a16:creationId xmlns:a16="http://schemas.microsoft.com/office/drawing/2014/main" id="{620058E0-BE1D-4ADA-8788-10413170F7E8}"/>
              </a:ext>
            </a:extLst>
          </p:cNvPr>
          <p:cNvSpPr/>
          <p:nvPr/>
        </p:nvSpPr>
        <p:spPr>
          <a:xfrm>
            <a:off x="988843" y="2622108"/>
            <a:ext cx="1959429" cy="3797559"/>
          </a:xfrm>
          <a:prstGeom prst="trapezoid">
            <a:avLst>
              <a:gd name="adj" fmla="val 29762"/>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部分円 2">
            <a:extLst>
              <a:ext uri="{FF2B5EF4-FFF2-40B4-BE49-F238E27FC236}">
                <a16:creationId xmlns:a16="http://schemas.microsoft.com/office/drawing/2014/main" id="{CA223D51-0C0A-4ECF-A310-BE7EDC923E24}"/>
              </a:ext>
            </a:extLst>
          </p:cNvPr>
          <p:cNvSpPr/>
          <p:nvPr/>
        </p:nvSpPr>
        <p:spPr>
          <a:xfrm rot="8171040">
            <a:off x="587628" y="1331900"/>
            <a:ext cx="2761861" cy="2862886"/>
          </a:xfrm>
          <a:prstGeom prst="pi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137B912D-5146-4A4D-B7BD-18B55BD51F9C}"/>
              </a:ext>
            </a:extLst>
          </p:cNvPr>
          <p:cNvSpPr txBox="1"/>
          <p:nvPr/>
        </p:nvSpPr>
        <p:spPr>
          <a:xfrm>
            <a:off x="0" y="0"/>
            <a:ext cx="12192000" cy="523220"/>
          </a:xfrm>
          <a:prstGeom prst="rect">
            <a:avLst/>
          </a:prstGeom>
          <a:noFill/>
        </p:spPr>
        <p:txBody>
          <a:bodyPr wrap="square" rtlCol="0">
            <a:spAutoFit/>
          </a:bodyPr>
          <a:lstStyle/>
          <a:p>
            <a:pPr algn="ctr"/>
            <a:r>
              <a:rPr kumimoji="1" lang="ja-JP" altLang="en-US" sz="2800" dirty="0">
                <a:latin typeface="HGP創英ﾌﾟﾚｾﾞﾝｽEB" panose="02020800000000000000" pitchFamily="18" charset="-128"/>
                <a:ea typeface="HGP創英ﾌﾟﾚｾﾞﾝｽEB" panose="02020800000000000000" pitchFamily="18" charset="-128"/>
              </a:rPr>
              <a:t>木質セルロース</a:t>
            </a:r>
            <a:r>
              <a:rPr lang="ja-JP" altLang="en-US" sz="2800" dirty="0">
                <a:latin typeface="HGP創英ﾌﾟﾚｾﾞﾝｽEB" panose="02020800000000000000" pitchFamily="18" charset="-128"/>
                <a:ea typeface="HGP創英ﾌﾟﾚｾﾞﾝｽEB" panose="02020800000000000000" pitchFamily="18" charset="-128"/>
              </a:rPr>
              <a:t>から航空燃料へ転換</a:t>
            </a:r>
            <a:endParaRPr kumimoji="1" lang="ja-JP" altLang="en-US" sz="2800" dirty="0">
              <a:latin typeface="HGP創英ﾌﾟﾚｾﾞﾝｽEB" panose="02020800000000000000" pitchFamily="18" charset="-128"/>
              <a:ea typeface="HGP創英ﾌﾟﾚｾﾞﾝｽEB" panose="02020800000000000000" pitchFamily="18" charset="-128"/>
            </a:endParaRPr>
          </a:p>
        </p:txBody>
      </p:sp>
      <p:sp>
        <p:nvSpPr>
          <p:cNvPr id="15" name="テキスト ボックス 14">
            <a:extLst>
              <a:ext uri="{FF2B5EF4-FFF2-40B4-BE49-F238E27FC236}">
                <a16:creationId xmlns:a16="http://schemas.microsoft.com/office/drawing/2014/main" id="{40AA273C-8CE3-4582-8CC2-320C633FE329}"/>
              </a:ext>
            </a:extLst>
          </p:cNvPr>
          <p:cNvSpPr txBox="1"/>
          <p:nvPr/>
        </p:nvSpPr>
        <p:spPr>
          <a:xfrm>
            <a:off x="336274" y="6612181"/>
            <a:ext cx="11519452" cy="261610"/>
          </a:xfrm>
          <a:prstGeom prst="rect">
            <a:avLst/>
          </a:prstGeom>
          <a:noFill/>
        </p:spPr>
        <p:txBody>
          <a:bodyPr wrap="square">
            <a:spAutoFit/>
          </a:bodyPr>
          <a:lstStyle/>
          <a:p>
            <a:r>
              <a:rPr lang="ja-JP" altLang="en-US" sz="1100" dirty="0">
                <a:hlinkClick r:id="rId3"/>
              </a:rPr>
              <a:t>三菱重工業株式会社　パワー事業 </a:t>
            </a:r>
            <a:r>
              <a:rPr lang="en-US" altLang="ja-JP" sz="1100" dirty="0">
                <a:hlinkClick r:id="rId3"/>
              </a:rPr>
              <a:t>| </a:t>
            </a:r>
            <a:r>
              <a:rPr lang="ja-JP" altLang="en-US" sz="1100" dirty="0">
                <a:hlinkClick r:id="rId3"/>
              </a:rPr>
              <a:t>木質系バイオマスから製造した持続可能な代替航空燃料を定期便に供給 三菱パワーは噴流床ガス化技術で航空分野の脱炭素化に貢献 </a:t>
            </a:r>
            <a:r>
              <a:rPr lang="en-US" altLang="ja-JP" sz="1100" dirty="0">
                <a:hlinkClick r:id="rId3"/>
              </a:rPr>
              <a:t>(mhi.com)</a:t>
            </a:r>
            <a:endParaRPr lang="ja-JP" altLang="en-US" sz="1100" dirty="0"/>
          </a:p>
        </p:txBody>
      </p:sp>
    </p:spTree>
    <p:extLst>
      <p:ext uri="{BB962C8B-B14F-4D97-AF65-F5344CB8AC3E}">
        <p14:creationId xmlns:p14="http://schemas.microsoft.com/office/powerpoint/2010/main" val="1580445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台形 1">
            <a:extLst>
              <a:ext uri="{FF2B5EF4-FFF2-40B4-BE49-F238E27FC236}">
                <a16:creationId xmlns:a16="http://schemas.microsoft.com/office/drawing/2014/main" id="{620058E0-BE1D-4ADA-8788-10413170F7E8}"/>
              </a:ext>
            </a:extLst>
          </p:cNvPr>
          <p:cNvSpPr/>
          <p:nvPr/>
        </p:nvSpPr>
        <p:spPr>
          <a:xfrm>
            <a:off x="1296954" y="2313996"/>
            <a:ext cx="1959429" cy="3797559"/>
          </a:xfrm>
          <a:prstGeom prst="trapezoid">
            <a:avLst>
              <a:gd name="adj" fmla="val 29762"/>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部分円 2">
            <a:extLst>
              <a:ext uri="{FF2B5EF4-FFF2-40B4-BE49-F238E27FC236}">
                <a16:creationId xmlns:a16="http://schemas.microsoft.com/office/drawing/2014/main" id="{CA223D51-0C0A-4ECF-A310-BE7EDC923E24}"/>
              </a:ext>
            </a:extLst>
          </p:cNvPr>
          <p:cNvSpPr/>
          <p:nvPr/>
        </p:nvSpPr>
        <p:spPr>
          <a:xfrm rot="8171040">
            <a:off x="895739" y="1023788"/>
            <a:ext cx="2761861" cy="2862886"/>
          </a:xfrm>
          <a:prstGeom prst="pi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137B912D-5146-4A4D-B7BD-18B55BD51F9C}"/>
              </a:ext>
            </a:extLst>
          </p:cNvPr>
          <p:cNvSpPr txBox="1"/>
          <p:nvPr/>
        </p:nvSpPr>
        <p:spPr>
          <a:xfrm>
            <a:off x="3900267" y="559839"/>
            <a:ext cx="5119395" cy="1323439"/>
          </a:xfrm>
          <a:prstGeom prst="rect">
            <a:avLst/>
          </a:prstGeom>
          <a:noFill/>
        </p:spPr>
        <p:txBody>
          <a:bodyPr wrap="square" rtlCol="0">
            <a:spAutoFit/>
          </a:bodyPr>
          <a:lstStyle/>
          <a:p>
            <a:r>
              <a:rPr kumimoji="1" lang="ja-JP" altLang="en-US" sz="8000" dirty="0">
                <a:latin typeface="HGP創英ﾌﾟﾚｾﾞﾝｽEB" panose="02020800000000000000" pitchFamily="18" charset="-128"/>
                <a:ea typeface="HGP創英ﾌﾟﾚｾﾞﾝｽEB" panose="02020800000000000000" pitchFamily="18" charset="-128"/>
              </a:rPr>
              <a:t>セルロース</a:t>
            </a:r>
          </a:p>
        </p:txBody>
      </p:sp>
      <p:sp>
        <p:nvSpPr>
          <p:cNvPr id="11" name="テキスト ボックス 10">
            <a:extLst>
              <a:ext uri="{FF2B5EF4-FFF2-40B4-BE49-F238E27FC236}">
                <a16:creationId xmlns:a16="http://schemas.microsoft.com/office/drawing/2014/main" id="{27CB20EF-E06A-4FB3-9129-0381C5F8EC8C}"/>
              </a:ext>
            </a:extLst>
          </p:cNvPr>
          <p:cNvSpPr txBox="1"/>
          <p:nvPr/>
        </p:nvSpPr>
        <p:spPr>
          <a:xfrm>
            <a:off x="3956706" y="1793511"/>
            <a:ext cx="6574905" cy="1323439"/>
          </a:xfrm>
          <a:prstGeom prst="rect">
            <a:avLst/>
          </a:prstGeom>
          <a:noFill/>
        </p:spPr>
        <p:txBody>
          <a:bodyPr wrap="square" rtlCol="0">
            <a:spAutoFit/>
          </a:bodyPr>
          <a:lstStyle/>
          <a:p>
            <a:r>
              <a:rPr kumimoji="1" lang="ja-JP" altLang="en-US" sz="8000" dirty="0">
                <a:latin typeface="HGP創英ﾌﾟﾚｾﾞﾝｽEB" panose="02020800000000000000" pitchFamily="18" charset="-128"/>
                <a:ea typeface="HGP創英ﾌﾟﾚｾﾞﾝｽEB" panose="02020800000000000000" pitchFamily="18" charset="-128"/>
              </a:rPr>
              <a:t>ヘミセルロース</a:t>
            </a:r>
          </a:p>
        </p:txBody>
      </p:sp>
      <p:sp>
        <p:nvSpPr>
          <p:cNvPr id="14" name="テキスト ボックス 13">
            <a:extLst>
              <a:ext uri="{FF2B5EF4-FFF2-40B4-BE49-F238E27FC236}">
                <a16:creationId xmlns:a16="http://schemas.microsoft.com/office/drawing/2014/main" id="{B9108E3C-7528-4002-9B26-5EBFED134A6E}"/>
              </a:ext>
            </a:extLst>
          </p:cNvPr>
          <p:cNvSpPr txBox="1"/>
          <p:nvPr/>
        </p:nvSpPr>
        <p:spPr>
          <a:xfrm>
            <a:off x="4030823" y="3017776"/>
            <a:ext cx="3974974" cy="1446550"/>
          </a:xfrm>
          <a:prstGeom prst="rect">
            <a:avLst/>
          </a:prstGeom>
          <a:noFill/>
        </p:spPr>
        <p:txBody>
          <a:bodyPr wrap="square" rtlCol="0">
            <a:spAutoFit/>
          </a:bodyPr>
          <a:lstStyle/>
          <a:p>
            <a:r>
              <a:rPr kumimoji="1" lang="ja-JP" altLang="en-US" sz="8800" dirty="0">
                <a:solidFill>
                  <a:schemeClr val="accent2">
                    <a:lumMod val="75000"/>
                  </a:schemeClr>
                </a:solidFill>
                <a:latin typeface="HGP創英ﾌﾟﾚｾﾞﾝｽEB" panose="02020800000000000000" pitchFamily="18" charset="-128"/>
                <a:ea typeface="HGP創英ﾌﾟﾚｾﾞﾝｽEB" panose="02020800000000000000" pitchFamily="18" charset="-128"/>
              </a:rPr>
              <a:t>リグニン</a:t>
            </a:r>
          </a:p>
        </p:txBody>
      </p:sp>
      <p:sp>
        <p:nvSpPr>
          <p:cNvPr id="7" name="テキスト ボックス 6">
            <a:extLst>
              <a:ext uri="{FF2B5EF4-FFF2-40B4-BE49-F238E27FC236}">
                <a16:creationId xmlns:a16="http://schemas.microsoft.com/office/drawing/2014/main" id="{EC1ED985-9D90-488F-BD32-3E1CC51BE569}"/>
              </a:ext>
            </a:extLst>
          </p:cNvPr>
          <p:cNvSpPr txBox="1"/>
          <p:nvPr/>
        </p:nvSpPr>
        <p:spPr>
          <a:xfrm rot="20931998">
            <a:off x="4336084" y="4678935"/>
            <a:ext cx="3200400" cy="1200329"/>
          </a:xfrm>
          <a:prstGeom prst="rect">
            <a:avLst/>
          </a:prstGeom>
          <a:solidFill>
            <a:srgbClr val="C00000"/>
          </a:solidFill>
          <a:effectLst>
            <a:glow rad="228600">
              <a:schemeClr val="accent1">
                <a:satMod val="175000"/>
                <a:alpha val="40000"/>
              </a:schemeClr>
            </a:glow>
            <a:outerShdw blurRad="152400" dist="317500" dir="5400000" sx="90000" sy="-19000" rotWithShape="0">
              <a:prstClr val="black">
                <a:alpha val="15000"/>
              </a:prstClr>
            </a:outerShdw>
          </a:effectLst>
        </p:spPr>
        <p:txBody>
          <a:bodyPr wrap="square" rtlCol="0" anchor="ctr">
            <a:spAutoFit/>
          </a:bodyPr>
          <a:lstStyle/>
          <a:p>
            <a:pPr algn="ctr"/>
            <a:r>
              <a:rPr kumimoji="1" lang="ja-JP" altLang="en-US" sz="3600" dirty="0">
                <a:solidFill>
                  <a:schemeClr val="bg1"/>
                </a:solidFill>
                <a:latin typeface="UD デジタル 教科書体 NK-B" panose="02020700000000000000" pitchFamily="18" charset="-128"/>
                <a:ea typeface="UD デジタル 教科書体 NK-B" panose="02020700000000000000" pitchFamily="18" charset="-128"/>
              </a:rPr>
              <a:t>地上最大の「芳香族」</a:t>
            </a:r>
            <a:r>
              <a:rPr lang="ja-JP" altLang="en-US" sz="3600" dirty="0">
                <a:solidFill>
                  <a:schemeClr val="bg1"/>
                </a:solidFill>
                <a:latin typeface="UD デジタル 教科書体 NK-B" panose="02020700000000000000" pitchFamily="18" charset="-128"/>
                <a:ea typeface="UD デジタル 教科書体 NK-B" panose="02020700000000000000" pitchFamily="18" charset="-128"/>
              </a:rPr>
              <a:t>資源</a:t>
            </a:r>
            <a:endParaRPr kumimoji="1" lang="ja-JP" altLang="en-US" sz="3600" dirty="0">
              <a:solidFill>
                <a:schemeClr val="bg1"/>
              </a:solidFill>
              <a:latin typeface="UD デジタル 教科書体 NK-B" panose="02020700000000000000" pitchFamily="18" charset="-128"/>
              <a:ea typeface="UD デジタル 教科書体 NK-B" panose="02020700000000000000" pitchFamily="18" charset="-128"/>
            </a:endParaRPr>
          </a:p>
        </p:txBody>
      </p:sp>
      <p:pic>
        <p:nvPicPr>
          <p:cNvPr id="1026" name="Picture 2" descr="すべての画像">
            <a:extLst>
              <a:ext uri="{FF2B5EF4-FFF2-40B4-BE49-F238E27FC236}">
                <a16:creationId xmlns:a16="http://schemas.microsoft.com/office/drawing/2014/main" id="{1E65761A-FE54-4EF2-8F0A-3B3EF0466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5498" y="4013737"/>
            <a:ext cx="1414684" cy="191666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01D8792-6252-4212-AB28-B3FB8EA9E7EA}"/>
              </a:ext>
            </a:extLst>
          </p:cNvPr>
          <p:cNvSpPr txBox="1"/>
          <p:nvPr/>
        </p:nvSpPr>
        <p:spPr>
          <a:xfrm>
            <a:off x="7912226" y="5928829"/>
            <a:ext cx="4279774" cy="369332"/>
          </a:xfrm>
          <a:prstGeom prst="rect">
            <a:avLst/>
          </a:prstGeom>
          <a:noFill/>
        </p:spPr>
        <p:txBody>
          <a:bodyPr wrap="square" rtlCol="0">
            <a:spAutoFit/>
          </a:bodyPr>
          <a:lstStyle/>
          <a:p>
            <a:pPr algn="ctr"/>
            <a:r>
              <a:rPr kumimoji="1" lang="ja-JP" altLang="en-US" dirty="0">
                <a:solidFill>
                  <a:schemeClr val="accent2">
                    <a:lumMod val="50000"/>
                  </a:schemeClr>
                </a:solidFill>
                <a:latin typeface="HGP創英ﾌﾟﾚｾﾞﾝｽEB" panose="02020800000000000000" pitchFamily="18" charset="-128"/>
                <a:ea typeface="HGP創英ﾌﾟﾚｾﾞﾝｽEB" panose="02020800000000000000" pitchFamily="18" charset="-128"/>
              </a:rPr>
              <a:t>芳香族は「ベンゼン環」を含む化合物</a:t>
            </a:r>
          </a:p>
        </p:txBody>
      </p:sp>
      <p:sp>
        <p:nvSpPr>
          <p:cNvPr id="16" name="テキスト ボックス 15">
            <a:extLst>
              <a:ext uri="{FF2B5EF4-FFF2-40B4-BE49-F238E27FC236}">
                <a16:creationId xmlns:a16="http://schemas.microsoft.com/office/drawing/2014/main" id="{4EB23DE4-3D1F-4311-873E-F689197FA45B}"/>
              </a:ext>
            </a:extLst>
          </p:cNvPr>
          <p:cNvSpPr txBox="1"/>
          <p:nvPr/>
        </p:nvSpPr>
        <p:spPr>
          <a:xfrm>
            <a:off x="3170610" y="4310437"/>
            <a:ext cx="2080794" cy="307777"/>
          </a:xfrm>
          <a:prstGeom prst="rect">
            <a:avLst/>
          </a:prstGeom>
          <a:noFill/>
        </p:spPr>
        <p:txBody>
          <a:bodyPr wrap="square" rtlCol="0">
            <a:spAutoFit/>
          </a:bodyPr>
          <a:lstStyle/>
          <a:p>
            <a:pPr algn="ctr"/>
            <a:r>
              <a:rPr lang="ja-JP" altLang="en-US" sz="1400" dirty="0">
                <a:solidFill>
                  <a:srgbClr val="00B050"/>
                </a:solidFill>
                <a:latin typeface="HGP創英ﾌﾟﾚｾﾞﾝｽEB" panose="02020800000000000000" pitchFamily="18" charset="-128"/>
                <a:ea typeface="HGP創英ﾌﾟﾚｾﾞﾝｽEB" panose="02020800000000000000" pitchFamily="18" charset="-128"/>
              </a:rPr>
              <a:t>天然のフェノール高分子</a:t>
            </a:r>
            <a:endParaRPr kumimoji="1" lang="ja-JP" altLang="en-US" sz="1400" dirty="0">
              <a:solidFill>
                <a:srgbClr val="00B050"/>
              </a:solidFill>
              <a:latin typeface="HGP創英ﾌﾟﾚｾﾞﾝｽEB" panose="02020800000000000000" pitchFamily="18" charset="-128"/>
              <a:ea typeface="HGP創英ﾌﾟﾚｾﾞﾝｽEB" panose="02020800000000000000" pitchFamily="18" charset="-128"/>
            </a:endParaRPr>
          </a:p>
        </p:txBody>
      </p:sp>
    </p:spTree>
    <p:extLst>
      <p:ext uri="{BB962C8B-B14F-4D97-AF65-F5344CB8AC3E}">
        <p14:creationId xmlns:p14="http://schemas.microsoft.com/office/powerpoint/2010/main" val="394902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14131BC-C197-46E7-87CB-E654310D0A4A}"/>
              </a:ext>
            </a:extLst>
          </p:cNvPr>
          <p:cNvSpPr txBox="1"/>
          <p:nvPr/>
        </p:nvSpPr>
        <p:spPr>
          <a:xfrm>
            <a:off x="0" y="207992"/>
            <a:ext cx="12191999" cy="461665"/>
          </a:xfrm>
          <a:prstGeom prst="rect">
            <a:avLst/>
          </a:prstGeom>
          <a:noFill/>
        </p:spPr>
        <p:txBody>
          <a:bodyPr wrap="square" rtlCol="0">
            <a:spAutoFit/>
          </a:bodyPr>
          <a:lstStyle/>
          <a:p>
            <a:pPr algn="ctr"/>
            <a:r>
              <a:rPr lang="ja-JP" altLang="en-US" sz="2400" b="1" dirty="0">
                <a:latin typeface="BIZ UDPゴシック" panose="020B0400000000000000" pitchFamily="50" charset="-128"/>
                <a:ea typeface="BIZ UDPゴシック" panose="020B0400000000000000" pitchFamily="50" charset="-128"/>
              </a:rPr>
              <a:t>廃棄木材や製紙産業からの副産物である「リグニン」</a:t>
            </a:r>
            <a:endParaRPr kumimoji="1" lang="ja-JP" altLang="en-US" sz="2400" b="1" dirty="0">
              <a:latin typeface="BIZ UDPゴシック" panose="020B0400000000000000" pitchFamily="50" charset="-128"/>
              <a:ea typeface="BIZ UDPゴシック" panose="020B0400000000000000" pitchFamily="50" charset="-128"/>
            </a:endParaRPr>
          </a:p>
        </p:txBody>
      </p:sp>
      <p:graphicFrame>
        <p:nvGraphicFramePr>
          <p:cNvPr id="3" name="表 3">
            <a:extLst>
              <a:ext uri="{FF2B5EF4-FFF2-40B4-BE49-F238E27FC236}">
                <a16:creationId xmlns:a16="http://schemas.microsoft.com/office/drawing/2014/main" id="{BD4F8528-C3EF-49F4-AC79-F1D36C1B9507}"/>
              </a:ext>
            </a:extLst>
          </p:cNvPr>
          <p:cNvGraphicFramePr>
            <a:graphicFrameLocks noGrp="1"/>
          </p:cNvGraphicFramePr>
          <p:nvPr>
            <p:extLst>
              <p:ext uri="{D42A27DB-BD31-4B8C-83A1-F6EECF244321}">
                <p14:modId xmlns:p14="http://schemas.microsoft.com/office/powerpoint/2010/main" val="302107663"/>
              </p:ext>
            </p:extLst>
          </p:nvPr>
        </p:nvGraphicFramePr>
        <p:xfrm>
          <a:off x="304799" y="3353623"/>
          <a:ext cx="11582400" cy="3139440"/>
        </p:xfrm>
        <a:graphic>
          <a:graphicData uri="http://schemas.openxmlformats.org/drawingml/2006/table">
            <a:tbl>
              <a:tblPr firstRow="1" bandRow="1">
                <a:tableStyleId>{00A15C55-8517-42AA-B614-E9B94910E393}</a:tableStyleId>
              </a:tblPr>
              <a:tblGrid>
                <a:gridCol w="6749143">
                  <a:extLst>
                    <a:ext uri="{9D8B030D-6E8A-4147-A177-3AD203B41FA5}">
                      <a16:colId xmlns:a16="http://schemas.microsoft.com/office/drawing/2014/main" val="3517778846"/>
                    </a:ext>
                  </a:extLst>
                </a:gridCol>
                <a:gridCol w="4833257">
                  <a:extLst>
                    <a:ext uri="{9D8B030D-6E8A-4147-A177-3AD203B41FA5}">
                      <a16:colId xmlns:a16="http://schemas.microsoft.com/office/drawing/2014/main" val="2775792948"/>
                    </a:ext>
                  </a:extLst>
                </a:gridCol>
              </a:tblGrid>
              <a:tr h="370840">
                <a:tc>
                  <a:txBody>
                    <a:bodyPr/>
                    <a:lstStyle/>
                    <a:p>
                      <a:pPr algn="ctr"/>
                      <a:endParaRPr kumimoji="1" lang="ja-JP" altLang="en-US"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ja-JP" altLang="en-US" dirty="0">
                          <a:solidFill>
                            <a:schemeClr val="tx1"/>
                          </a:solidFill>
                          <a:latin typeface="BIZ UDPゴシック" panose="020B0400000000000000" pitchFamily="50" charset="-128"/>
                          <a:ea typeface="BIZ UDPゴシック" panose="020B0400000000000000" pitchFamily="50" charset="-128"/>
                        </a:rPr>
                        <a:t>組織</a:t>
                      </a:r>
                    </a:p>
                  </a:txBody>
                  <a:tcPr/>
                </a:tc>
                <a:extLst>
                  <a:ext uri="{0D108BD9-81ED-4DB2-BD59-A6C34878D82A}">
                    <a16:rowId xmlns:a16="http://schemas.microsoft.com/office/drawing/2014/main" val="1751950040"/>
                  </a:ext>
                </a:extLst>
              </a:tr>
              <a:tr h="370840">
                <a:tc>
                  <a:txBody>
                    <a:bodyPr/>
                    <a:lstStyle/>
                    <a:p>
                      <a:r>
                        <a:rPr kumimoji="1" lang="ja-JP" altLang="en-US" dirty="0">
                          <a:latin typeface="BIZ UDPゴシック" panose="020B0400000000000000" pitchFamily="50" charset="-128"/>
                          <a:ea typeface="BIZ UDPゴシック" panose="020B0400000000000000" pitchFamily="50" charset="-128"/>
                        </a:rPr>
                        <a:t>アスファルトのバインダー</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Lineo</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2">
                        <a:lumMod val="60000"/>
                        <a:lumOff val="40000"/>
                      </a:schemeClr>
                    </a:solidFill>
                  </a:tcPr>
                </a:tc>
                <a:tc rowSpan="2">
                  <a:txBody>
                    <a:bodyPr/>
                    <a:lstStyle/>
                    <a:p>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Stora</a:t>
                      </a:r>
                      <a:r>
                        <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rPr>
                        <a:t> Enso</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社</a:t>
                      </a:r>
                      <a:endPar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endParaRPr>
                    </a:p>
                    <a:p>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Stora</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Cordenka</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社との共同</a:t>
                      </a:r>
                      <a:endParaRPr kumimoji="1" lang="ja-JP" altLang="en-US" dirty="0">
                        <a:latin typeface="BIZ UDPゴシック" panose="020B0400000000000000" pitchFamily="50" charset="-128"/>
                        <a:ea typeface="BIZ UDPゴシック" panose="020B0400000000000000" pitchFamily="50" charset="-128"/>
                      </a:endParaRPr>
                    </a:p>
                  </a:txBody>
                  <a:tcPr anchor="ctr">
                    <a:solidFill>
                      <a:schemeClr val="accent3">
                        <a:lumMod val="40000"/>
                        <a:lumOff val="60000"/>
                      </a:schemeClr>
                    </a:solidFill>
                  </a:tcPr>
                </a:tc>
                <a:extLst>
                  <a:ext uri="{0D108BD9-81ED-4DB2-BD59-A6C34878D82A}">
                    <a16:rowId xmlns:a16="http://schemas.microsoft.com/office/drawing/2014/main" val="2555928147"/>
                  </a:ext>
                </a:extLst>
              </a:tr>
              <a:tr h="370840">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ポリアクリロニトリル（</a:t>
                      </a:r>
                      <a:r>
                        <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rPr>
                        <a:t>PAN</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）代替材（リグニンから炭素繊維）</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2">
                        <a:lumMod val="60000"/>
                        <a:lumOff val="40000"/>
                      </a:schemeClr>
                    </a:solidFill>
                  </a:tcPr>
                </a:tc>
                <a:tc vMerge="1">
                  <a:txBody>
                    <a:bodyPr/>
                    <a:lstStyle/>
                    <a:p>
                      <a:endParaRPr kumimoji="1" lang="ja-JP" altLang="en-US" dirty="0"/>
                    </a:p>
                  </a:txBody>
                  <a:tcPr/>
                </a:tc>
                <a:extLst>
                  <a:ext uri="{0D108BD9-81ED-4DB2-BD59-A6C34878D82A}">
                    <a16:rowId xmlns:a16="http://schemas.microsoft.com/office/drawing/2014/main" val="3438955268"/>
                  </a:ext>
                </a:extLst>
              </a:tr>
              <a:tr h="370840">
                <a:tc>
                  <a:txBody>
                    <a:bodyPr/>
                    <a:lstStyle/>
                    <a:p>
                      <a:r>
                        <a:rPr kumimoji="1" lang="en-US" altLang="ja-JP" dirty="0">
                          <a:latin typeface="BIZ UDPゴシック" panose="020B0400000000000000" pitchFamily="50" charset="-128"/>
                          <a:ea typeface="BIZ UDPゴシック" panose="020B0400000000000000" pitchFamily="50" charset="-128"/>
                        </a:rPr>
                        <a:t>ABS</a:t>
                      </a:r>
                      <a:r>
                        <a:rPr kumimoji="1" lang="ja-JP" altLang="en-US" dirty="0">
                          <a:latin typeface="BIZ UDPゴシック" panose="020B0400000000000000" pitchFamily="50" charset="-128"/>
                          <a:ea typeface="BIZ UDPゴシック" panose="020B0400000000000000" pitchFamily="50" charset="-128"/>
                        </a:rPr>
                        <a:t>樹脂代替（自動車の内装材）</a:t>
                      </a:r>
                    </a:p>
                  </a:txBody>
                  <a:tcPr anchor="ctr">
                    <a:solidFill>
                      <a:schemeClr val="accent2">
                        <a:lumMod val="60000"/>
                        <a:lumOff val="40000"/>
                      </a:schemeClr>
                    </a:solidFill>
                  </a:tcPr>
                </a:tc>
                <a:tc>
                  <a:txBody>
                    <a:bodyPr/>
                    <a:lstStyle/>
                    <a:p>
                      <a:r>
                        <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rPr>
                        <a:t>Prisma Renewable Composites</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社</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3">
                        <a:lumMod val="40000"/>
                        <a:lumOff val="60000"/>
                      </a:schemeClr>
                    </a:solidFill>
                  </a:tcPr>
                </a:tc>
                <a:extLst>
                  <a:ext uri="{0D108BD9-81ED-4DB2-BD59-A6C34878D82A}">
                    <a16:rowId xmlns:a16="http://schemas.microsoft.com/office/drawing/2014/main" val="433577385"/>
                  </a:ext>
                </a:extLst>
              </a:tr>
              <a:tr h="370840">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リグニン系ハードカーボンのアノード材 「</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Lignode</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2">
                        <a:lumMod val="60000"/>
                        <a:lumOff val="40000"/>
                      </a:schemeClr>
                    </a:solidFill>
                  </a:tcPr>
                </a:tc>
                <a:tc>
                  <a:txBody>
                    <a:bodyPr/>
                    <a:lstStyle/>
                    <a:p>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3">
                        <a:lumMod val="40000"/>
                        <a:lumOff val="60000"/>
                      </a:schemeClr>
                    </a:solidFill>
                  </a:tcPr>
                </a:tc>
                <a:extLst>
                  <a:ext uri="{0D108BD9-81ED-4DB2-BD59-A6C34878D82A}">
                    <a16:rowId xmlns:a16="http://schemas.microsoft.com/office/drawing/2014/main" val="2748839359"/>
                  </a:ext>
                </a:extLst>
              </a:tr>
              <a:tr h="370840">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リグニンを原料とするバイオオイル「リグノール（</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Lignol</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2">
                        <a:lumMod val="60000"/>
                        <a:lumOff val="40000"/>
                      </a:schemeClr>
                    </a:solidFill>
                  </a:tcPr>
                </a:tc>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バイオ燃料開発会社</a:t>
                      </a:r>
                      <a:r>
                        <a:rPr kumimoji="1" lang="en-US" altLang="ja-JP" sz="1800" b="0" i="0" kern="1200" dirty="0" err="1">
                          <a:solidFill>
                            <a:schemeClr val="dk1"/>
                          </a:solidFill>
                          <a:effectLst/>
                          <a:latin typeface="BIZ UDPゴシック" panose="020B0400000000000000" pitchFamily="50" charset="-128"/>
                          <a:ea typeface="BIZ UDPゴシック" panose="020B0400000000000000" pitchFamily="50" charset="-128"/>
                          <a:cs typeface="+mn-cs"/>
                        </a:rPr>
                        <a:t>Renfuel</a:t>
                      </a:r>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社</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3">
                        <a:lumMod val="40000"/>
                        <a:lumOff val="60000"/>
                      </a:schemeClr>
                    </a:solidFill>
                  </a:tcPr>
                </a:tc>
                <a:extLst>
                  <a:ext uri="{0D108BD9-81ED-4DB2-BD59-A6C34878D82A}">
                    <a16:rowId xmlns:a16="http://schemas.microsoft.com/office/drawing/2014/main" val="837824835"/>
                  </a:ext>
                </a:extLst>
              </a:tr>
              <a:tr h="662093">
                <a:tc>
                  <a:txBody>
                    <a:bodyPr/>
                    <a:lstStyle/>
                    <a:p>
                      <a:pPr algn="l"/>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スーパーキャパシタのグラフェンベース炭素をリグニンに転換</a:t>
                      </a:r>
                      <a:endParaRPr kumimoji="1" lang="ja-JP" altLang="en-US" dirty="0">
                        <a:latin typeface="BIZ UDPゴシック" panose="020B0400000000000000" pitchFamily="50" charset="-128"/>
                        <a:ea typeface="BIZ UDPゴシック" panose="020B0400000000000000" pitchFamily="50" charset="-128"/>
                      </a:endParaRPr>
                    </a:p>
                  </a:txBody>
                  <a:tcPr anchor="ctr">
                    <a:solidFill>
                      <a:schemeClr val="accent2">
                        <a:lumMod val="60000"/>
                        <a:lumOff val="40000"/>
                      </a:schemeClr>
                    </a:solidFill>
                  </a:tcPr>
                </a:tc>
                <a:tc>
                  <a:txBody>
                    <a:bodyPr/>
                    <a:lstStyle/>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インペリアル・カレッジ・ロンドン</a:t>
                      </a:r>
                      <a:endPar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endParaRPr>
                    </a:p>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マサチューセッツ工科大学</a:t>
                      </a:r>
                      <a:endParaRPr kumimoji="1" lang="en-US" altLang="ja-JP" sz="1800" b="0" i="0" kern="1200" dirty="0">
                        <a:solidFill>
                          <a:schemeClr val="dk1"/>
                        </a:solidFill>
                        <a:effectLst/>
                        <a:latin typeface="BIZ UDPゴシック" panose="020B0400000000000000" pitchFamily="50" charset="-128"/>
                        <a:ea typeface="BIZ UDPゴシック" panose="020B0400000000000000" pitchFamily="50" charset="-128"/>
                        <a:cs typeface="+mn-cs"/>
                      </a:endParaRPr>
                    </a:p>
                    <a:p>
                      <a:r>
                        <a:rPr kumimoji="1" lang="ja-JP" altLang="en-US" sz="1800" b="0" i="0" kern="1200" dirty="0">
                          <a:solidFill>
                            <a:schemeClr val="dk1"/>
                          </a:solidFill>
                          <a:effectLst/>
                          <a:latin typeface="BIZ UDPゴシック" panose="020B0400000000000000" pitchFamily="50" charset="-128"/>
                          <a:ea typeface="BIZ UDPゴシック" panose="020B0400000000000000" pitchFamily="50" charset="-128"/>
                          <a:cs typeface="+mn-cs"/>
                        </a:rPr>
                        <a:t>ランボルギーニ社</a:t>
                      </a:r>
                      <a:endParaRPr kumimoji="1" lang="ja-JP" altLang="en-US" dirty="0">
                        <a:latin typeface="BIZ UDPゴシック" panose="020B0400000000000000" pitchFamily="50" charset="-128"/>
                        <a:ea typeface="BIZ UDPゴシック" panose="020B0400000000000000" pitchFamily="50" charset="-128"/>
                      </a:endParaRPr>
                    </a:p>
                  </a:txBody>
                  <a:tcPr>
                    <a:solidFill>
                      <a:schemeClr val="accent3">
                        <a:lumMod val="40000"/>
                        <a:lumOff val="60000"/>
                      </a:schemeClr>
                    </a:solidFill>
                  </a:tcPr>
                </a:tc>
                <a:extLst>
                  <a:ext uri="{0D108BD9-81ED-4DB2-BD59-A6C34878D82A}">
                    <a16:rowId xmlns:a16="http://schemas.microsoft.com/office/drawing/2014/main" val="329166368"/>
                  </a:ext>
                </a:extLst>
              </a:tr>
            </a:tbl>
          </a:graphicData>
        </a:graphic>
      </p:graphicFrame>
      <p:sp>
        <p:nvSpPr>
          <p:cNvPr id="11" name="テキスト ボックス 10">
            <a:extLst>
              <a:ext uri="{FF2B5EF4-FFF2-40B4-BE49-F238E27FC236}">
                <a16:creationId xmlns:a16="http://schemas.microsoft.com/office/drawing/2014/main" id="{8C91362F-7A1A-4FD8-BCF2-7208B4E8F4EE}"/>
              </a:ext>
            </a:extLst>
          </p:cNvPr>
          <p:cNvSpPr txBox="1"/>
          <p:nvPr/>
        </p:nvSpPr>
        <p:spPr>
          <a:xfrm>
            <a:off x="228600" y="960499"/>
            <a:ext cx="11756571" cy="2246769"/>
          </a:xfrm>
          <a:prstGeom prst="rect">
            <a:avLst/>
          </a:prstGeom>
          <a:noFill/>
        </p:spPr>
        <p:txBody>
          <a:bodyPr wrap="square">
            <a:spAutoFit/>
          </a:bodyPr>
          <a:lstStyle/>
          <a:p>
            <a:pPr algn="l"/>
            <a:r>
              <a:rPr lang="ja-JP" altLang="en-US" sz="2000" b="1" i="0" dirty="0">
                <a:solidFill>
                  <a:srgbClr val="212529"/>
                </a:solidFill>
                <a:effectLst/>
                <a:latin typeface="メイリオ" panose="020B0604030504040204" pitchFamily="50" charset="-128"/>
                <a:ea typeface="メイリオ" panose="020B0604030504040204" pitchFamily="50" charset="-128"/>
              </a:rPr>
              <a:t>●世界のリグニン市場は、</a:t>
            </a:r>
            <a:r>
              <a:rPr lang="en-US" altLang="ja-JP" sz="2000" b="1" i="0" dirty="0">
                <a:solidFill>
                  <a:srgbClr val="212529"/>
                </a:solidFill>
                <a:effectLst/>
                <a:latin typeface="メイリオ" panose="020B0604030504040204" pitchFamily="50" charset="-128"/>
                <a:ea typeface="メイリオ" panose="020B0604030504040204" pitchFamily="50" charset="-128"/>
              </a:rPr>
              <a:t>2021</a:t>
            </a:r>
            <a:r>
              <a:rPr lang="ja-JP" altLang="en-US" sz="2000" b="1" i="0" dirty="0">
                <a:solidFill>
                  <a:srgbClr val="212529"/>
                </a:solidFill>
                <a:effectLst/>
                <a:latin typeface="メイリオ" panose="020B0604030504040204" pitchFamily="50" charset="-128"/>
                <a:ea typeface="メイリオ" panose="020B0604030504040204" pitchFamily="50" charset="-128"/>
              </a:rPr>
              <a:t>年に</a:t>
            </a:r>
            <a:r>
              <a:rPr lang="en-US" altLang="ja-JP" sz="2000" b="1" i="0" dirty="0">
                <a:solidFill>
                  <a:srgbClr val="212529"/>
                </a:solidFill>
                <a:effectLst/>
                <a:latin typeface="メイリオ" panose="020B0604030504040204" pitchFamily="50" charset="-128"/>
                <a:ea typeface="メイリオ" panose="020B0604030504040204" pitchFamily="50" charset="-128"/>
              </a:rPr>
              <a:t>9</a:t>
            </a:r>
            <a:r>
              <a:rPr lang="ja-JP" altLang="en-US" sz="2000" b="1" i="0" dirty="0">
                <a:solidFill>
                  <a:srgbClr val="212529"/>
                </a:solidFill>
                <a:effectLst/>
                <a:latin typeface="メイリオ" panose="020B0604030504040204" pitchFamily="50" charset="-128"/>
                <a:ea typeface="メイリオ" panose="020B0604030504040204" pitchFamily="50" charset="-128"/>
              </a:rPr>
              <a:t>億</a:t>
            </a:r>
            <a:r>
              <a:rPr lang="en-US" altLang="ja-JP" sz="2000" b="1" i="0" dirty="0">
                <a:solidFill>
                  <a:srgbClr val="212529"/>
                </a:solidFill>
                <a:effectLst/>
                <a:latin typeface="メイリオ" panose="020B0604030504040204" pitchFamily="50" charset="-128"/>
                <a:ea typeface="メイリオ" panose="020B0604030504040204" pitchFamily="50" charset="-128"/>
              </a:rPr>
              <a:t>8,800</a:t>
            </a:r>
            <a:r>
              <a:rPr lang="ja-JP" altLang="en-US" sz="2000" b="1" i="0" dirty="0">
                <a:solidFill>
                  <a:srgbClr val="212529"/>
                </a:solidFill>
                <a:effectLst/>
                <a:latin typeface="メイリオ" panose="020B0604030504040204" pitchFamily="50" charset="-128"/>
                <a:ea typeface="メイリオ" panose="020B0604030504040204" pitchFamily="50" charset="-128"/>
              </a:rPr>
              <a:t>万米ドル規模。</a:t>
            </a:r>
            <a:endParaRPr lang="en-US" altLang="ja-JP" sz="2000" b="1" i="0" dirty="0">
              <a:solidFill>
                <a:srgbClr val="212529"/>
              </a:solidFill>
              <a:effectLst/>
              <a:latin typeface="メイリオ" panose="020B0604030504040204" pitchFamily="50" charset="-128"/>
              <a:ea typeface="メイリオ" panose="020B0604030504040204" pitchFamily="50" charset="-128"/>
            </a:endParaRPr>
          </a:p>
          <a:p>
            <a:pPr algn="l"/>
            <a:r>
              <a:rPr lang="ja-JP" altLang="en-US" sz="2000" b="0" i="0" dirty="0">
                <a:solidFill>
                  <a:srgbClr val="212529"/>
                </a:solidFill>
                <a:effectLst/>
                <a:latin typeface="メイリオ" panose="020B0604030504040204" pitchFamily="50" charset="-128"/>
                <a:ea typeface="メイリオ" panose="020B0604030504040204" pitchFamily="50" charset="-128"/>
              </a:rPr>
              <a:t>●</a:t>
            </a:r>
            <a:r>
              <a:rPr lang="en-US" altLang="ja-JP" sz="2000" b="0" i="0" dirty="0">
                <a:solidFill>
                  <a:srgbClr val="212529"/>
                </a:solidFill>
                <a:effectLst/>
                <a:latin typeface="メイリオ" panose="020B0604030504040204" pitchFamily="50" charset="-128"/>
                <a:ea typeface="メイリオ" panose="020B0604030504040204" pitchFamily="50" charset="-128"/>
              </a:rPr>
              <a:t>2022</a:t>
            </a:r>
            <a:r>
              <a:rPr lang="ja-JP" altLang="en-US" sz="2000" b="0" i="0" dirty="0">
                <a:solidFill>
                  <a:srgbClr val="212529"/>
                </a:solidFill>
                <a:effectLst/>
                <a:latin typeface="メイリオ" panose="020B0604030504040204" pitchFamily="50" charset="-128"/>
                <a:ea typeface="メイリオ" panose="020B0604030504040204" pitchFamily="50" charset="-128"/>
              </a:rPr>
              <a:t>年から</a:t>
            </a:r>
            <a:r>
              <a:rPr lang="en-US" altLang="ja-JP" sz="2000" b="0" i="0" dirty="0">
                <a:solidFill>
                  <a:srgbClr val="212529"/>
                </a:solidFill>
                <a:effectLst/>
                <a:latin typeface="メイリオ" panose="020B0604030504040204" pitchFamily="50" charset="-128"/>
                <a:ea typeface="メイリオ" panose="020B0604030504040204" pitchFamily="50" charset="-128"/>
              </a:rPr>
              <a:t>2027</a:t>
            </a:r>
            <a:r>
              <a:rPr lang="ja-JP" altLang="en-US" sz="2000" b="0" i="0" dirty="0">
                <a:solidFill>
                  <a:srgbClr val="212529"/>
                </a:solidFill>
                <a:effectLst/>
                <a:latin typeface="メイリオ" panose="020B0604030504040204" pitchFamily="50" charset="-128"/>
                <a:ea typeface="メイリオ" panose="020B0604030504040204" pitchFamily="50" charset="-128"/>
              </a:rPr>
              <a:t>年にかけて、市場は</a:t>
            </a:r>
            <a:r>
              <a:rPr lang="en-US" altLang="ja-JP" sz="2000" b="0" i="0" dirty="0">
                <a:solidFill>
                  <a:srgbClr val="212529"/>
                </a:solidFill>
                <a:effectLst/>
                <a:latin typeface="メイリオ" panose="020B0604030504040204" pitchFamily="50" charset="-128"/>
                <a:ea typeface="メイリオ" panose="020B0604030504040204" pitchFamily="50" charset="-128"/>
              </a:rPr>
              <a:t>3.30</a:t>
            </a:r>
            <a:r>
              <a:rPr lang="ja-JP" altLang="en-US" sz="2000" b="0" i="0" dirty="0">
                <a:solidFill>
                  <a:srgbClr val="212529"/>
                </a:solidFill>
                <a:effectLst/>
                <a:latin typeface="メイリオ" panose="020B0604030504040204" pitchFamily="50" charset="-128"/>
                <a:ea typeface="メイリオ" panose="020B0604030504040204" pitchFamily="50" charset="-128"/>
              </a:rPr>
              <a:t>％の</a:t>
            </a:r>
            <a:r>
              <a:rPr lang="en-US" altLang="ja-JP" sz="2000" b="0" i="0" dirty="0">
                <a:solidFill>
                  <a:srgbClr val="212529"/>
                </a:solidFill>
                <a:effectLst/>
                <a:latin typeface="メイリオ" panose="020B0604030504040204" pitchFamily="50" charset="-128"/>
                <a:ea typeface="メイリオ" panose="020B0604030504040204" pitchFamily="50" charset="-128"/>
              </a:rPr>
              <a:t>CAGR</a:t>
            </a:r>
            <a:r>
              <a:rPr lang="ja-JP" altLang="en-US" sz="2000" b="0" i="0" dirty="0">
                <a:solidFill>
                  <a:srgbClr val="212529"/>
                </a:solidFill>
                <a:effectLst/>
                <a:latin typeface="メイリオ" panose="020B0604030504040204" pitchFamily="50" charset="-128"/>
                <a:ea typeface="メイリオ" panose="020B0604030504040204" pitchFamily="50" charset="-128"/>
              </a:rPr>
              <a:t>で成長し、</a:t>
            </a:r>
            <a:r>
              <a:rPr lang="en-US" altLang="ja-JP" sz="2000" b="0" i="0" dirty="0">
                <a:solidFill>
                  <a:srgbClr val="212529"/>
                </a:solidFill>
                <a:effectLst/>
                <a:latin typeface="メイリオ" panose="020B0604030504040204" pitchFamily="50" charset="-128"/>
                <a:ea typeface="メイリオ" panose="020B0604030504040204" pitchFamily="50" charset="-128"/>
              </a:rPr>
              <a:t>2027</a:t>
            </a:r>
            <a:r>
              <a:rPr lang="ja-JP" altLang="en-US" sz="2000" b="0" i="0" dirty="0">
                <a:solidFill>
                  <a:srgbClr val="212529"/>
                </a:solidFill>
                <a:effectLst/>
                <a:latin typeface="メイリオ" panose="020B0604030504040204" pitchFamily="50" charset="-128"/>
                <a:ea typeface="メイリオ" panose="020B0604030504040204" pitchFamily="50" charset="-128"/>
              </a:rPr>
              <a:t>年までに</a:t>
            </a:r>
            <a:r>
              <a:rPr lang="en-US" altLang="ja-JP" sz="2000" b="0" i="0" dirty="0">
                <a:solidFill>
                  <a:srgbClr val="212529"/>
                </a:solidFill>
                <a:effectLst/>
                <a:latin typeface="メイリオ" panose="020B0604030504040204" pitchFamily="50" charset="-128"/>
                <a:ea typeface="メイリオ" panose="020B0604030504040204" pitchFamily="50" charset="-128"/>
              </a:rPr>
              <a:t>12</a:t>
            </a:r>
            <a:r>
              <a:rPr lang="ja-JP" altLang="en-US" sz="2000" b="0" i="0" dirty="0">
                <a:solidFill>
                  <a:srgbClr val="212529"/>
                </a:solidFill>
                <a:effectLst/>
                <a:latin typeface="メイリオ" panose="020B0604030504040204" pitchFamily="50" charset="-128"/>
                <a:ea typeface="メイリオ" panose="020B0604030504040204" pitchFamily="50" charset="-128"/>
              </a:rPr>
              <a:t>億</a:t>
            </a:r>
            <a:r>
              <a:rPr lang="en-US" altLang="ja-JP" sz="2000" b="0" i="0" dirty="0">
                <a:solidFill>
                  <a:srgbClr val="212529"/>
                </a:solidFill>
                <a:effectLst/>
                <a:latin typeface="メイリオ" panose="020B0604030504040204" pitchFamily="50" charset="-128"/>
                <a:ea typeface="メイリオ" panose="020B0604030504040204" pitchFamily="50" charset="-128"/>
              </a:rPr>
              <a:t>2,200</a:t>
            </a:r>
            <a:r>
              <a:rPr lang="ja-JP" altLang="en-US" sz="2000" b="0" i="0" dirty="0">
                <a:solidFill>
                  <a:srgbClr val="212529"/>
                </a:solidFill>
                <a:effectLst/>
                <a:latin typeface="メイリオ" panose="020B0604030504040204" pitchFamily="50" charset="-128"/>
                <a:ea typeface="メイリオ" panose="020B0604030504040204" pitchFamily="50" charset="-128"/>
              </a:rPr>
              <a:t>万米ドル規模に達すると予測されている。</a:t>
            </a:r>
            <a:endParaRPr lang="en-US" altLang="ja-JP" sz="2000" b="0" i="0" dirty="0">
              <a:solidFill>
                <a:srgbClr val="212529"/>
              </a:solidFill>
              <a:effectLst/>
              <a:latin typeface="メイリオ" panose="020B0604030504040204" pitchFamily="50" charset="-128"/>
              <a:ea typeface="メイリオ" panose="020B0604030504040204" pitchFamily="50" charset="-128"/>
            </a:endParaRPr>
          </a:p>
          <a:p>
            <a:pPr algn="l"/>
            <a:endParaRPr lang="en-US" altLang="ja-JP" sz="2000" b="0" i="0" dirty="0">
              <a:solidFill>
                <a:srgbClr val="212529"/>
              </a:solidFill>
              <a:effectLst/>
              <a:latin typeface="メイリオ" panose="020B0604030504040204" pitchFamily="50" charset="-128"/>
              <a:ea typeface="メイリオ" panose="020B0604030504040204" pitchFamily="50" charset="-128"/>
            </a:endParaRPr>
          </a:p>
          <a:p>
            <a:pPr algn="l"/>
            <a:r>
              <a:rPr lang="ja-JP" altLang="en-US" sz="2000" b="0" i="0" dirty="0">
                <a:solidFill>
                  <a:srgbClr val="212529"/>
                </a:solidFill>
                <a:effectLst/>
                <a:latin typeface="メイリオ" panose="020B0604030504040204" pitchFamily="50" charset="-128"/>
                <a:ea typeface="メイリオ" panose="020B0604030504040204" pitchFamily="50" charset="-128"/>
              </a:rPr>
              <a:t>●現在、壁板、皮革、水処理、鉛蓄電池、石油回収、工業用洗浄剤、油井掘削泥水などに利用されている。また、接着剤、樹脂、バインダー、分散剤、乳化剤、湿潤剤、凝集剤、キレート剤など最終用途産業で多用されている。尚、リグニンは、製紙産業から大量に廃棄されている。</a:t>
            </a:r>
          </a:p>
        </p:txBody>
      </p:sp>
    </p:spTree>
    <p:extLst>
      <p:ext uri="{BB962C8B-B14F-4D97-AF65-F5344CB8AC3E}">
        <p14:creationId xmlns:p14="http://schemas.microsoft.com/office/powerpoint/2010/main" val="84645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 つに粉末状の物質、もう 1 つに液体が入った 3 つの容器。">
            <a:extLst>
              <a:ext uri="{FF2B5EF4-FFF2-40B4-BE49-F238E27FC236}">
                <a16:creationId xmlns:a16="http://schemas.microsoft.com/office/drawing/2014/main" id="{29DAB5F4-81E3-4B69-AE72-59D294012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800" y="738374"/>
            <a:ext cx="8592325" cy="574904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03C3B66-D1D2-4C87-A96D-20B4096AFA30}"/>
              </a:ext>
            </a:extLst>
          </p:cNvPr>
          <p:cNvSpPr txBox="1"/>
          <p:nvPr/>
        </p:nvSpPr>
        <p:spPr>
          <a:xfrm>
            <a:off x="807396" y="6550223"/>
            <a:ext cx="10593421" cy="307777"/>
          </a:xfrm>
          <a:prstGeom prst="rect">
            <a:avLst/>
          </a:prstGeom>
          <a:noFill/>
        </p:spPr>
        <p:txBody>
          <a:bodyPr wrap="square">
            <a:spAutoFit/>
          </a:bodyPr>
          <a:lstStyle/>
          <a:p>
            <a:pPr algn="ctr"/>
            <a:r>
              <a:rPr lang="en-US" altLang="ja-JP" sz="1400" dirty="0">
                <a:latin typeface="Amasis MT Pro Medium" panose="02040604050005020304" pitchFamily="18" charset="0"/>
              </a:rPr>
              <a:t>https://www.nrel.gov/news/press/2022/catalytic-process-with-lignin-could-enable-100-sustainable-aviation-fuel.html</a:t>
            </a:r>
            <a:endParaRPr lang="ja-JP" altLang="en-US" sz="1400" dirty="0">
              <a:latin typeface="Amasis MT Pro Medium" panose="02040604050005020304" pitchFamily="18" charset="0"/>
            </a:endParaRPr>
          </a:p>
        </p:txBody>
      </p:sp>
      <p:sp>
        <p:nvSpPr>
          <p:cNvPr id="5" name="テキスト ボックス 4">
            <a:extLst>
              <a:ext uri="{FF2B5EF4-FFF2-40B4-BE49-F238E27FC236}">
                <a16:creationId xmlns:a16="http://schemas.microsoft.com/office/drawing/2014/main" id="{4AE1B79D-CB4D-4EEF-ABFD-88AA05BAC474}"/>
              </a:ext>
            </a:extLst>
          </p:cNvPr>
          <p:cNvSpPr txBox="1"/>
          <p:nvPr/>
        </p:nvSpPr>
        <p:spPr>
          <a:xfrm>
            <a:off x="2772612" y="1020158"/>
            <a:ext cx="2013625" cy="369332"/>
          </a:xfrm>
          <a:prstGeom prst="rect">
            <a:avLst/>
          </a:prstGeom>
          <a:noFill/>
        </p:spPr>
        <p:txBody>
          <a:bodyPr wrap="square" rtlCol="0">
            <a:spAutoFit/>
          </a:bodyPr>
          <a:lstStyle/>
          <a:p>
            <a:r>
              <a:rPr kumimoji="1" lang="ja-JP" altLang="en-US" dirty="0">
                <a:latin typeface="UD デジタル 教科書体 NK-B" panose="02020700000000000000" pitchFamily="18" charset="-128"/>
                <a:ea typeface="UD デジタル 教科書体 NK-B" panose="02020700000000000000" pitchFamily="18" charset="-128"/>
              </a:rPr>
              <a:t>ポプラバイオマス</a:t>
            </a:r>
          </a:p>
        </p:txBody>
      </p:sp>
      <p:sp>
        <p:nvSpPr>
          <p:cNvPr id="8" name="テキスト ボックス 7">
            <a:extLst>
              <a:ext uri="{FF2B5EF4-FFF2-40B4-BE49-F238E27FC236}">
                <a16:creationId xmlns:a16="http://schemas.microsoft.com/office/drawing/2014/main" id="{45CD5556-A75C-431C-98FC-F98850B94005}"/>
              </a:ext>
            </a:extLst>
          </p:cNvPr>
          <p:cNvSpPr txBox="1"/>
          <p:nvPr/>
        </p:nvSpPr>
        <p:spPr>
          <a:xfrm>
            <a:off x="5194799" y="1020158"/>
            <a:ext cx="2013625" cy="369332"/>
          </a:xfrm>
          <a:prstGeom prst="rect">
            <a:avLst/>
          </a:prstGeom>
          <a:noFill/>
        </p:spPr>
        <p:txBody>
          <a:bodyPr wrap="square" rtlCol="0">
            <a:spAutoFit/>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リグニンオイル</a:t>
            </a:r>
          </a:p>
        </p:txBody>
      </p:sp>
      <p:sp>
        <p:nvSpPr>
          <p:cNvPr id="9" name="テキスト ボックス 8">
            <a:extLst>
              <a:ext uri="{FF2B5EF4-FFF2-40B4-BE49-F238E27FC236}">
                <a16:creationId xmlns:a16="http://schemas.microsoft.com/office/drawing/2014/main" id="{56E307E1-DB3E-452D-A5AD-D5DE392966E3}"/>
              </a:ext>
            </a:extLst>
          </p:cNvPr>
          <p:cNvSpPr txBox="1"/>
          <p:nvPr/>
        </p:nvSpPr>
        <p:spPr>
          <a:xfrm>
            <a:off x="7336070" y="752567"/>
            <a:ext cx="2336700" cy="646331"/>
          </a:xfrm>
          <a:prstGeom prst="rect">
            <a:avLst/>
          </a:prstGeom>
          <a:noFill/>
        </p:spPr>
        <p:txBody>
          <a:bodyPr wrap="square" rtlCol="0">
            <a:spAutoFit/>
          </a:bodyPr>
          <a:lstStyle/>
          <a:p>
            <a:pPr algn="ctr"/>
            <a:r>
              <a:rPr lang="ja-JP" altLang="en-US" dirty="0">
                <a:latin typeface="UD デジタル 教科書体 NK-B" panose="02020700000000000000" pitchFamily="18" charset="-128"/>
                <a:ea typeface="UD デジタル 教科書体 NK-B" panose="02020700000000000000" pitchFamily="18" charset="-128"/>
              </a:rPr>
              <a:t>航空燃料</a:t>
            </a:r>
            <a:endParaRPr lang="en-US" altLang="ja-JP" dirty="0">
              <a:latin typeface="UD デジタル 教科書体 NK-B" panose="02020700000000000000" pitchFamily="18" charset="-128"/>
              <a:ea typeface="UD デジタル 教科書体 NK-B" panose="02020700000000000000" pitchFamily="18" charset="-128"/>
            </a:endParaRPr>
          </a:p>
          <a:p>
            <a:pPr algn="ctr"/>
            <a:r>
              <a:rPr lang="ja-JP" altLang="en-US" dirty="0">
                <a:latin typeface="UD デジタル 教科書体 NK-B" panose="02020700000000000000" pitchFamily="18" charset="-128"/>
                <a:ea typeface="UD デジタル 教科書体 NK-B" panose="02020700000000000000" pitchFamily="18" charset="-128"/>
              </a:rPr>
              <a:t>ブレンドストック</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7" name="矢印: 右 6">
            <a:extLst>
              <a:ext uri="{FF2B5EF4-FFF2-40B4-BE49-F238E27FC236}">
                <a16:creationId xmlns:a16="http://schemas.microsoft.com/office/drawing/2014/main" id="{7684B530-F39D-4CB9-BAA5-2409DA173988}"/>
              </a:ext>
            </a:extLst>
          </p:cNvPr>
          <p:cNvSpPr/>
          <p:nvPr/>
        </p:nvSpPr>
        <p:spPr>
          <a:xfrm>
            <a:off x="4786237" y="3384298"/>
            <a:ext cx="398834" cy="856034"/>
          </a:xfrm>
          <a:prstGeom prst="rightArrow">
            <a:avLst/>
          </a:prstGeom>
          <a:solidFill>
            <a:srgbClr val="00B050"/>
          </a:solidFill>
          <a:ln>
            <a:solidFill>
              <a:srgbClr val="00B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37A71407-61EE-4662-973D-1389457F7FFD}"/>
              </a:ext>
            </a:extLst>
          </p:cNvPr>
          <p:cNvSpPr/>
          <p:nvPr/>
        </p:nvSpPr>
        <p:spPr>
          <a:xfrm>
            <a:off x="6919843" y="3384298"/>
            <a:ext cx="398834" cy="856034"/>
          </a:xfrm>
          <a:prstGeom prst="rightArrow">
            <a:avLst/>
          </a:prstGeom>
          <a:solidFill>
            <a:srgbClr val="00B050"/>
          </a:solidFill>
          <a:ln>
            <a:solidFill>
              <a:srgbClr val="00B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0D12099-1FDC-4857-9C06-9F97F47DEE05}"/>
              </a:ext>
            </a:extLst>
          </p:cNvPr>
          <p:cNvSpPr txBox="1"/>
          <p:nvPr/>
        </p:nvSpPr>
        <p:spPr>
          <a:xfrm rot="19781785">
            <a:off x="8116590" y="3079598"/>
            <a:ext cx="3236879" cy="369332"/>
          </a:xfrm>
          <a:prstGeom prst="rect">
            <a:avLst/>
          </a:prstGeom>
          <a:noFill/>
        </p:spPr>
        <p:txBody>
          <a:bodyPr wrap="square">
            <a:spAutoFit/>
          </a:bodyPr>
          <a:lstStyle/>
          <a:p>
            <a:pPr algn="ctr"/>
            <a:r>
              <a:rPr lang="en-US" altLang="ja-JP" b="0" i="0" dirty="0">
                <a:solidFill>
                  <a:srgbClr val="2E2E2E"/>
                </a:solidFill>
                <a:effectLst/>
                <a:latin typeface="Mongolian Baiti" panose="03000500000000000000" pitchFamily="66" charset="0"/>
                <a:cs typeface="Mongolian Baiti" panose="03000500000000000000" pitchFamily="66" charset="0"/>
              </a:rPr>
              <a:t>sustainable aviation fuels (SAFs)</a:t>
            </a:r>
            <a:endParaRPr lang="ja-JP" altLang="en-US" dirty="0">
              <a:latin typeface="Mongolian Baiti" panose="03000500000000000000" pitchFamily="66" charset="0"/>
              <a:cs typeface="Mongolian Baiti" panose="03000500000000000000" pitchFamily="66" charset="0"/>
            </a:endParaRPr>
          </a:p>
        </p:txBody>
      </p:sp>
      <p:sp>
        <p:nvSpPr>
          <p:cNvPr id="14" name="テキスト ボックス 13">
            <a:extLst>
              <a:ext uri="{FF2B5EF4-FFF2-40B4-BE49-F238E27FC236}">
                <a16:creationId xmlns:a16="http://schemas.microsoft.com/office/drawing/2014/main" id="{3143AC79-3996-4255-B81E-0CC569564002}"/>
              </a:ext>
            </a:extLst>
          </p:cNvPr>
          <p:cNvSpPr txBox="1"/>
          <p:nvPr/>
        </p:nvSpPr>
        <p:spPr>
          <a:xfrm>
            <a:off x="2602234" y="112916"/>
            <a:ext cx="6958052"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炭化モリブデン触媒により「リグニン」を燃料に転換</a:t>
            </a:r>
          </a:p>
        </p:txBody>
      </p:sp>
    </p:spTree>
    <p:extLst>
      <p:ext uri="{BB962C8B-B14F-4D97-AF65-F5344CB8AC3E}">
        <p14:creationId xmlns:p14="http://schemas.microsoft.com/office/powerpoint/2010/main" val="2657688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203C3B66-D1D2-4C87-A96D-20B4096AFA30}"/>
              </a:ext>
            </a:extLst>
          </p:cNvPr>
          <p:cNvSpPr txBox="1"/>
          <p:nvPr/>
        </p:nvSpPr>
        <p:spPr>
          <a:xfrm>
            <a:off x="807396" y="6550223"/>
            <a:ext cx="10593421" cy="307777"/>
          </a:xfrm>
          <a:prstGeom prst="rect">
            <a:avLst/>
          </a:prstGeom>
          <a:noFill/>
        </p:spPr>
        <p:txBody>
          <a:bodyPr wrap="square">
            <a:spAutoFit/>
          </a:bodyPr>
          <a:lstStyle/>
          <a:p>
            <a:pPr algn="ctr"/>
            <a:r>
              <a:rPr lang="en-US" altLang="ja-JP" sz="1400" dirty="0">
                <a:latin typeface="Amasis MT Pro Medium" panose="02040604050005020304" pitchFamily="18" charset="0"/>
              </a:rPr>
              <a:t>https://www.sciencedirect.com/science/article/abs/pii/S2542435122004068</a:t>
            </a:r>
            <a:endParaRPr lang="ja-JP" altLang="en-US" sz="1400" dirty="0">
              <a:latin typeface="Amasis MT Pro Medium" panose="02040604050005020304" pitchFamily="18" charset="0"/>
            </a:endParaRPr>
          </a:p>
        </p:txBody>
      </p:sp>
      <p:sp>
        <p:nvSpPr>
          <p:cNvPr id="15" name="テキスト ボックス 14">
            <a:extLst>
              <a:ext uri="{FF2B5EF4-FFF2-40B4-BE49-F238E27FC236}">
                <a16:creationId xmlns:a16="http://schemas.microsoft.com/office/drawing/2014/main" id="{3032EC73-DECF-4D67-A482-8E2772344FA3}"/>
              </a:ext>
            </a:extLst>
          </p:cNvPr>
          <p:cNvSpPr txBox="1"/>
          <p:nvPr/>
        </p:nvSpPr>
        <p:spPr>
          <a:xfrm>
            <a:off x="6702357" y="506193"/>
            <a:ext cx="5133771" cy="2862322"/>
          </a:xfrm>
          <a:prstGeom prst="rect">
            <a:avLst/>
          </a:prstGeom>
          <a:noFill/>
        </p:spPr>
        <p:txBody>
          <a:bodyPr wrap="square">
            <a:spAutoFit/>
          </a:bodyPr>
          <a:lstStyle/>
          <a:p>
            <a:r>
              <a:rPr lang="en-US" altLang="ja-JP" sz="2000" b="0" i="0" dirty="0">
                <a:solidFill>
                  <a:srgbClr val="2E2E2E"/>
                </a:solidFill>
                <a:effectLst/>
                <a:latin typeface="BIZ UDPゴシック" panose="020B0400000000000000" pitchFamily="50" charset="-128"/>
                <a:ea typeface="BIZ UDPゴシック" panose="020B0400000000000000" pitchFamily="50" charset="-128"/>
              </a:rPr>
              <a:t>Tier α </a:t>
            </a:r>
            <a:r>
              <a:rPr lang="ja-JP" altLang="en-US" sz="2000" b="0" i="0" dirty="0">
                <a:solidFill>
                  <a:srgbClr val="2E2E2E"/>
                </a:solidFill>
                <a:effectLst/>
                <a:latin typeface="BIZ UDPゴシック" panose="020B0400000000000000" pitchFamily="50" charset="-128"/>
                <a:ea typeface="BIZ UDPゴシック" panose="020B0400000000000000" pitchFamily="50" charset="-128"/>
              </a:rPr>
              <a:t>燃料特性試験では、</a:t>
            </a:r>
            <a:r>
              <a:rPr lang="en-US" altLang="ja-JP" sz="2000" b="0" i="0" dirty="0">
                <a:solidFill>
                  <a:srgbClr val="2E2E2E"/>
                </a:solidFill>
                <a:effectLst/>
                <a:latin typeface="BIZ UDPゴシック" panose="020B0400000000000000" pitchFamily="50" charset="-128"/>
                <a:ea typeface="BIZ UDPゴシック" panose="020B0400000000000000" pitchFamily="50" charset="-128"/>
              </a:rPr>
              <a:t>SAF </a:t>
            </a:r>
            <a:r>
              <a:rPr lang="ja-JP" altLang="en-US" sz="2000" b="0" i="0" dirty="0">
                <a:solidFill>
                  <a:srgbClr val="2E2E2E"/>
                </a:solidFill>
                <a:effectLst/>
                <a:latin typeface="BIZ UDPゴシック" panose="020B0400000000000000" pitchFamily="50" charset="-128"/>
                <a:ea typeface="BIZ UDPゴシック" panose="020B0400000000000000" pitchFamily="50" charset="-128"/>
              </a:rPr>
              <a:t>範囲のリグニン由来の芳香族化合物が、従来のジェット燃料の芳香族化合物と比較して、複数の特性にわたって性能的に有利である可能性が高いことが示されている。</a:t>
            </a:r>
            <a:endParaRPr lang="en-US" altLang="ja-JP" sz="2000" b="0" i="0" dirty="0">
              <a:solidFill>
                <a:srgbClr val="2E2E2E"/>
              </a:solidFill>
              <a:effectLst/>
              <a:latin typeface="BIZ UDPゴシック" panose="020B0400000000000000" pitchFamily="50" charset="-128"/>
              <a:ea typeface="BIZ UDPゴシック" panose="020B0400000000000000" pitchFamily="50" charset="-128"/>
            </a:endParaRPr>
          </a:p>
          <a:p>
            <a:endParaRPr lang="en-US" altLang="ja-JP" sz="2000" dirty="0">
              <a:solidFill>
                <a:srgbClr val="2E2E2E"/>
              </a:solidFill>
              <a:latin typeface="BIZ UDPゴシック" panose="020B0400000000000000" pitchFamily="50" charset="-128"/>
              <a:ea typeface="BIZ UDPゴシック" panose="020B0400000000000000" pitchFamily="50" charset="-128"/>
            </a:endParaRPr>
          </a:p>
          <a:p>
            <a:r>
              <a:rPr lang="ja-JP" altLang="en-US" sz="2000" b="0" i="0" dirty="0">
                <a:solidFill>
                  <a:srgbClr val="2E2E2E"/>
                </a:solidFill>
                <a:effectLst/>
                <a:latin typeface="BIZ UDPゴシック" panose="020B0400000000000000" pitchFamily="50" charset="-128"/>
                <a:ea typeface="BIZ UDPゴシック" panose="020B0400000000000000" pitchFamily="50" charset="-128"/>
              </a:rPr>
              <a:t>左図は、リグニンを芳香族 </a:t>
            </a:r>
            <a:r>
              <a:rPr lang="en-US" altLang="ja-JP" sz="2000" b="0" i="0" dirty="0">
                <a:solidFill>
                  <a:srgbClr val="2E2E2E"/>
                </a:solidFill>
                <a:effectLst/>
                <a:latin typeface="BIZ UDPゴシック" panose="020B0400000000000000" pitchFamily="50" charset="-128"/>
                <a:ea typeface="BIZ UDPゴシック" panose="020B0400000000000000" pitchFamily="50" charset="-128"/>
              </a:rPr>
              <a:t>SAF</a:t>
            </a:r>
            <a:r>
              <a:rPr lang="ja-JP" altLang="en-US" sz="2000" b="0" i="0" dirty="0">
                <a:solidFill>
                  <a:srgbClr val="2E2E2E"/>
                </a:solidFill>
                <a:effectLst/>
                <a:latin typeface="BIZ UDPゴシック" panose="020B0400000000000000" pitchFamily="50" charset="-128"/>
                <a:ea typeface="BIZ UDPゴシック" panose="020B0400000000000000" pitchFamily="50" charset="-128"/>
              </a:rPr>
              <a:t>ブレンドストックに変換する効果的なアプローチを示している。</a:t>
            </a:r>
            <a:endParaRPr lang="ja-JP" altLang="en-US" sz="2000" dirty="0">
              <a:latin typeface="BIZ UDPゴシック" panose="020B0400000000000000" pitchFamily="50" charset="-128"/>
              <a:ea typeface="BIZ UDPゴシック" panose="020B0400000000000000" pitchFamily="50" charset="-128"/>
            </a:endParaRPr>
          </a:p>
        </p:txBody>
      </p:sp>
      <p:pic>
        <p:nvPicPr>
          <p:cNvPr id="2052" name="Picture 4">
            <a:extLst>
              <a:ext uri="{FF2B5EF4-FFF2-40B4-BE49-F238E27FC236}">
                <a16:creationId xmlns:a16="http://schemas.microsoft.com/office/drawing/2014/main" id="{DB9724A4-E331-466F-8505-A7EAD69A6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53" y="134068"/>
            <a:ext cx="6468894" cy="6468894"/>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A4655F70-8232-447B-B78A-F5801D36A32E}"/>
              </a:ext>
            </a:extLst>
          </p:cNvPr>
          <p:cNvSpPr txBox="1"/>
          <p:nvPr/>
        </p:nvSpPr>
        <p:spPr>
          <a:xfrm>
            <a:off x="6702357" y="3797262"/>
            <a:ext cx="5371290" cy="2554545"/>
          </a:xfrm>
          <a:prstGeom prst="rect">
            <a:avLst/>
          </a:prstGeom>
          <a:noFill/>
        </p:spPr>
        <p:txBody>
          <a:bodyPr wrap="square">
            <a:spAutoFit/>
          </a:bodyPr>
          <a:lstStyle/>
          <a:p>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リグニンから酸素を除去し、炭化水素をジェット燃料の原料として使用できるプロセスを開発した。この研究は、</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Joule</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誌に発表された。</a:t>
            </a:r>
            <a:endParaRPr lang="en-US" altLang="ja-JP" sz="1600" b="0" i="0" dirty="0">
              <a:solidFill>
                <a:srgbClr val="333333"/>
              </a:solidFill>
              <a:effectLst/>
              <a:latin typeface="BIZ UDPゴシック" panose="020B0400000000000000" pitchFamily="50" charset="-128"/>
              <a:ea typeface="BIZ UDPゴシック" panose="020B0400000000000000" pitchFamily="50" charset="-128"/>
            </a:endParaRPr>
          </a:p>
          <a:p>
            <a:br>
              <a:rPr lang="ja-JP" altLang="en-US" sz="1600" dirty="0">
                <a:latin typeface="BIZ UDPゴシック" panose="020B0400000000000000" pitchFamily="50" charset="-128"/>
                <a:ea typeface="BIZ UDPゴシック" panose="020B0400000000000000" pitchFamily="50" charset="-128"/>
              </a:rPr>
            </a:b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自然界で再生可能な芳香族の最大の供給源であるリグニンは、完全なバイオベースのジェット燃料を実現するための答えとなる可能性を秘めている。</a:t>
            </a:r>
            <a:endParaRPr lang="en-US" altLang="ja-JP" sz="1600" b="0" i="0" dirty="0">
              <a:solidFill>
                <a:srgbClr val="333333"/>
              </a:solidFill>
              <a:effectLst/>
              <a:latin typeface="BIZ UDPゴシック" panose="020B0400000000000000" pitchFamily="50" charset="-128"/>
              <a:ea typeface="BIZ UDPゴシック" panose="020B0400000000000000" pitchFamily="50" charset="-128"/>
            </a:endParaRPr>
          </a:p>
          <a:p>
            <a:br>
              <a:rPr lang="ja-JP" altLang="en-US" sz="1600" dirty="0">
                <a:latin typeface="BIZ UDPゴシック" panose="020B0400000000000000" pitchFamily="50" charset="-128"/>
                <a:ea typeface="BIZ UDPゴシック" panose="020B0400000000000000" pitchFamily="50" charset="-128"/>
              </a:rPr>
            </a:b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リグニン経路は、</a:t>
            </a:r>
            <a:r>
              <a:rPr lang="en-US" altLang="ja-JP" sz="1600" b="0" i="0" dirty="0">
                <a:solidFill>
                  <a:srgbClr val="333333"/>
                </a:solidFill>
                <a:effectLst/>
                <a:latin typeface="BIZ UDPゴシック" panose="020B0400000000000000" pitchFamily="50" charset="-128"/>
                <a:ea typeface="BIZ UDPゴシック" panose="020B0400000000000000" pitchFamily="50" charset="-128"/>
              </a:rPr>
              <a:t>SAF</a:t>
            </a:r>
            <a:r>
              <a:rPr lang="ja-JP" altLang="en-US" sz="1600" b="0" i="0" dirty="0">
                <a:solidFill>
                  <a:srgbClr val="333333"/>
                </a:solidFill>
                <a:effectLst/>
                <a:latin typeface="BIZ UDPゴシック" panose="020B0400000000000000" pitchFamily="50" charset="-128"/>
                <a:ea typeface="BIZ UDPゴシック" panose="020B0400000000000000" pitchFamily="50" charset="-128"/>
              </a:rPr>
              <a:t>（航空燃料）の混合比が高くても燃料システムの適合性を確保することが可能。</a:t>
            </a:r>
            <a:endParaRPr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0047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a:extLst>
              <a:ext uri="{FF2B5EF4-FFF2-40B4-BE49-F238E27FC236}">
                <a16:creationId xmlns:a16="http://schemas.microsoft.com/office/drawing/2014/main" id="{0632C17E-CD13-4BEF-B4B4-E5BBDA912B86}"/>
              </a:ext>
            </a:extLst>
          </p:cNvPr>
          <p:cNvSpPr txBox="1"/>
          <p:nvPr/>
        </p:nvSpPr>
        <p:spPr>
          <a:xfrm>
            <a:off x="3420893" y="625281"/>
            <a:ext cx="5350213" cy="292388"/>
          </a:xfrm>
          <a:prstGeom prst="rect">
            <a:avLst/>
          </a:prstGeom>
          <a:noFill/>
        </p:spPr>
        <p:txBody>
          <a:bodyPr wrap="square">
            <a:spAutoFit/>
          </a:bodyPr>
          <a:lstStyle/>
          <a:p>
            <a:pPr algn="ctr"/>
            <a:r>
              <a:rPr lang="en-US" altLang="ja-JP" sz="1300" b="1" i="0" dirty="0">
                <a:solidFill>
                  <a:srgbClr val="002060"/>
                </a:solidFill>
                <a:effectLst/>
                <a:latin typeface="BIZ UDPゴシック" panose="020B0400000000000000" pitchFamily="50" charset="-128"/>
                <a:ea typeface="BIZ UDPゴシック" panose="020B0400000000000000" pitchFamily="50" charset="-128"/>
              </a:rPr>
              <a:t>SAF</a:t>
            </a:r>
            <a:r>
              <a:rPr lang="ja-JP" altLang="en-US" sz="1300" b="1" i="0" dirty="0">
                <a:solidFill>
                  <a:srgbClr val="002060"/>
                </a:solidFill>
                <a:effectLst/>
                <a:latin typeface="BIZ UDPゴシック" panose="020B0400000000000000" pitchFamily="50" charset="-128"/>
                <a:ea typeface="BIZ UDPゴシック" panose="020B0400000000000000" pitchFamily="50" charset="-128"/>
              </a:rPr>
              <a:t>：持続可能な航空燃料（</a:t>
            </a:r>
            <a:r>
              <a:rPr lang="en-US" altLang="ja-JP" sz="1300" b="1" i="0" dirty="0">
                <a:solidFill>
                  <a:srgbClr val="002060"/>
                </a:solidFill>
                <a:effectLst/>
                <a:latin typeface="BIZ UDPゴシック" panose="020B0400000000000000" pitchFamily="50" charset="-128"/>
                <a:ea typeface="BIZ UDPゴシック" panose="020B0400000000000000" pitchFamily="50" charset="-128"/>
              </a:rPr>
              <a:t>Sustainable Aviation Fuel</a:t>
            </a:r>
            <a:r>
              <a:rPr lang="ja-JP" altLang="en-US" sz="1300" b="1" i="0" dirty="0">
                <a:solidFill>
                  <a:srgbClr val="002060"/>
                </a:solidFill>
                <a:effectLst/>
                <a:latin typeface="BIZ UDPゴシック" panose="020B0400000000000000" pitchFamily="50" charset="-128"/>
                <a:ea typeface="BIZ UDPゴシック" panose="020B0400000000000000" pitchFamily="50" charset="-128"/>
              </a:rPr>
              <a:t>）</a:t>
            </a:r>
            <a:endParaRPr lang="ja-JP" altLang="en-US" sz="1300" dirty="0">
              <a:solidFill>
                <a:srgbClr val="002060"/>
              </a:solidFill>
              <a:latin typeface="BIZ UDPゴシック" panose="020B0400000000000000" pitchFamily="50" charset="-128"/>
              <a:ea typeface="BIZ UDPゴシック" panose="020B0400000000000000" pitchFamily="50" charset="-128"/>
            </a:endParaRPr>
          </a:p>
        </p:txBody>
      </p:sp>
      <p:sp>
        <p:nvSpPr>
          <p:cNvPr id="35" name="テキスト ボックス 34">
            <a:extLst>
              <a:ext uri="{FF2B5EF4-FFF2-40B4-BE49-F238E27FC236}">
                <a16:creationId xmlns:a16="http://schemas.microsoft.com/office/drawing/2014/main" id="{14B1BBF5-C0B3-4A26-B551-E0DA638EBA13}"/>
              </a:ext>
            </a:extLst>
          </p:cNvPr>
          <p:cNvSpPr txBox="1"/>
          <p:nvPr/>
        </p:nvSpPr>
        <p:spPr>
          <a:xfrm>
            <a:off x="1655323" y="236174"/>
            <a:ext cx="8881353" cy="461665"/>
          </a:xfrm>
          <a:prstGeom prst="rect">
            <a:avLst/>
          </a:prstGeom>
          <a:noFill/>
        </p:spPr>
        <p:txBody>
          <a:bodyPr wrap="square">
            <a:spAutoFit/>
          </a:bodyPr>
          <a:lstStyle/>
          <a:p>
            <a:pPr algn="ctr"/>
            <a:r>
              <a:rPr lang="ja-JP" altLang="en-US" sz="2400" b="1" i="0" u="sng" dirty="0">
                <a:effectLst/>
                <a:latin typeface="BIZ UDPゴシック" panose="020B0400000000000000" pitchFamily="50" charset="-128"/>
                <a:ea typeface="BIZ UDPゴシック" panose="020B0400000000000000" pitchFamily="50" charset="-128"/>
              </a:rPr>
              <a:t>航空燃料（</a:t>
            </a:r>
            <a:r>
              <a:rPr lang="en-US" altLang="ja-JP" sz="2400" b="1" i="0" u="sng" dirty="0">
                <a:effectLst/>
                <a:latin typeface="BIZ UDPゴシック" panose="020B0400000000000000" pitchFamily="50" charset="-128"/>
                <a:ea typeface="BIZ UDPゴシック" panose="020B0400000000000000" pitchFamily="50" charset="-128"/>
              </a:rPr>
              <a:t>SAF</a:t>
            </a:r>
            <a:r>
              <a:rPr lang="ja-JP" altLang="en-US" sz="2400" b="1" i="0" u="sng" dirty="0">
                <a:effectLst/>
                <a:latin typeface="BIZ UDPゴシック" panose="020B0400000000000000" pitchFamily="50" charset="-128"/>
                <a:ea typeface="BIZ UDPゴシック" panose="020B0400000000000000" pitchFamily="50" charset="-128"/>
              </a:rPr>
              <a:t>）関連のアップサイクル事例</a:t>
            </a:r>
            <a:r>
              <a:rPr lang="ja-JP" altLang="en-US" b="1" i="0" u="sng" dirty="0">
                <a:effectLst/>
                <a:latin typeface="BIZ UDPゴシック" panose="020B0400000000000000" pitchFamily="50" charset="-128"/>
                <a:ea typeface="BIZ UDPゴシック" panose="020B0400000000000000" pitchFamily="50" charset="-128"/>
              </a:rPr>
              <a:t>（</a:t>
            </a:r>
            <a:r>
              <a:rPr lang="en-US" altLang="ja-JP" b="1" i="0" u="sng" dirty="0">
                <a:effectLst/>
                <a:latin typeface="BIZ UDPゴシック" panose="020B0400000000000000" pitchFamily="50" charset="-128"/>
                <a:ea typeface="BIZ UDPゴシック" panose="020B0400000000000000" pitchFamily="50" charset="-128"/>
              </a:rPr>
              <a:t>※</a:t>
            </a:r>
            <a:r>
              <a:rPr lang="ja-JP" altLang="en-US" b="1" i="0" u="sng" dirty="0">
                <a:effectLst/>
                <a:latin typeface="BIZ UDPゴシック" panose="020B0400000000000000" pitchFamily="50" charset="-128"/>
                <a:ea typeface="BIZ UDPゴシック" panose="020B0400000000000000" pitchFamily="50" charset="-128"/>
              </a:rPr>
              <a:t>調査含む）</a:t>
            </a:r>
            <a:endParaRPr lang="ja-JP" altLang="en-US" sz="2400" u="sng" dirty="0">
              <a:latin typeface="BIZ UDPゴシック" panose="020B0400000000000000" pitchFamily="50" charset="-128"/>
              <a:ea typeface="BIZ UDPゴシック" panose="020B0400000000000000" pitchFamily="50" charset="-128"/>
            </a:endParaRPr>
          </a:p>
        </p:txBody>
      </p:sp>
      <p:graphicFrame>
        <p:nvGraphicFramePr>
          <p:cNvPr id="6" name="表 6">
            <a:extLst>
              <a:ext uri="{FF2B5EF4-FFF2-40B4-BE49-F238E27FC236}">
                <a16:creationId xmlns:a16="http://schemas.microsoft.com/office/drawing/2014/main" id="{6CD2A138-2F86-43E7-88C3-4335130B4C74}"/>
              </a:ext>
            </a:extLst>
          </p:cNvPr>
          <p:cNvGraphicFramePr>
            <a:graphicFrameLocks noGrp="1"/>
          </p:cNvGraphicFramePr>
          <p:nvPr>
            <p:extLst>
              <p:ext uri="{D42A27DB-BD31-4B8C-83A1-F6EECF244321}">
                <p14:modId xmlns:p14="http://schemas.microsoft.com/office/powerpoint/2010/main" val="1543966462"/>
              </p:ext>
            </p:extLst>
          </p:nvPr>
        </p:nvGraphicFramePr>
        <p:xfrm>
          <a:off x="0" y="1225504"/>
          <a:ext cx="12192001" cy="5396322"/>
        </p:xfrm>
        <a:graphic>
          <a:graphicData uri="http://schemas.openxmlformats.org/drawingml/2006/table">
            <a:tbl>
              <a:tblPr firstRow="1" bandRow="1">
                <a:tableStyleId>{073A0DAA-6AF3-43AB-8588-CEC1D06C72B9}</a:tableStyleId>
              </a:tblPr>
              <a:tblGrid>
                <a:gridCol w="2017299">
                  <a:extLst>
                    <a:ext uri="{9D8B030D-6E8A-4147-A177-3AD203B41FA5}">
                      <a16:colId xmlns:a16="http://schemas.microsoft.com/office/drawing/2014/main" val="3717426194"/>
                    </a:ext>
                  </a:extLst>
                </a:gridCol>
                <a:gridCol w="2851842">
                  <a:extLst>
                    <a:ext uri="{9D8B030D-6E8A-4147-A177-3AD203B41FA5}">
                      <a16:colId xmlns:a16="http://schemas.microsoft.com/office/drawing/2014/main" val="3044451976"/>
                    </a:ext>
                  </a:extLst>
                </a:gridCol>
                <a:gridCol w="7322860">
                  <a:extLst>
                    <a:ext uri="{9D8B030D-6E8A-4147-A177-3AD203B41FA5}">
                      <a16:colId xmlns:a16="http://schemas.microsoft.com/office/drawing/2014/main" val="1789966692"/>
                    </a:ext>
                  </a:extLst>
                </a:gridCol>
              </a:tblGrid>
              <a:tr h="420418">
                <a:tc>
                  <a:txBody>
                    <a:bodyPr/>
                    <a:lstStyle/>
                    <a:p>
                      <a:pPr algn="ctr"/>
                      <a:r>
                        <a:rPr kumimoji="1" lang="ja-JP" altLang="en-US" dirty="0"/>
                        <a:t>区分</a:t>
                      </a:r>
                    </a:p>
                  </a:txBody>
                  <a:tcPr>
                    <a:solidFill>
                      <a:schemeClr val="accent4">
                        <a:lumMod val="50000"/>
                      </a:schemeClr>
                    </a:solidFill>
                  </a:tcPr>
                </a:tc>
                <a:tc>
                  <a:txBody>
                    <a:bodyPr/>
                    <a:lstStyle/>
                    <a:p>
                      <a:pPr algn="ctr"/>
                      <a:r>
                        <a:rPr kumimoji="1" lang="ja-JP" altLang="en-US" dirty="0"/>
                        <a:t>利用廃棄物</a:t>
                      </a:r>
                    </a:p>
                  </a:txBody>
                  <a:tcPr>
                    <a:solidFill>
                      <a:schemeClr val="accent4">
                        <a:lumMod val="50000"/>
                      </a:schemeClr>
                    </a:solidFill>
                  </a:tcPr>
                </a:tc>
                <a:tc>
                  <a:txBody>
                    <a:bodyPr/>
                    <a:lstStyle/>
                    <a:p>
                      <a:pPr algn="ctr"/>
                      <a:r>
                        <a:rPr kumimoji="1" lang="ja-JP" altLang="en-US" dirty="0"/>
                        <a:t>概要</a:t>
                      </a:r>
                    </a:p>
                  </a:txBody>
                  <a:tcPr>
                    <a:solidFill>
                      <a:schemeClr val="accent4">
                        <a:lumMod val="50000"/>
                      </a:schemeClr>
                    </a:solidFill>
                  </a:tcPr>
                </a:tc>
                <a:extLst>
                  <a:ext uri="{0D108BD9-81ED-4DB2-BD59-A6C34878D82A}">
                    <a16:rowId xmlns:a16="http://schemas.microsoft.com/office/drawing/2014/main" val="987515765"/>
                  </a:ext>
                </a:extLst>
              </a:tr>
              <a:tr h="1036646">
                <a:tc>
                  <a:txBody>
                    <a:bodyPr/>
                    <a:lstStyle/>
                    <a:p>
                      <a:pPr algn="ctr"/>
                      <a:r>
                        <a:rPr kumimoji="1" lang="ja-JP" altLang="en-US" b="1" dirty="0">
                          <a:latin typeface="BIZ UDPゴシック" panose="020B0400000000000000" pitchFamily="50" charset="-128"/>
                          <a:ea typeface="BIZ UDPゴシック" panose="020B0400000000000000" pitchFamily="50" charset="-128"/>
                        </a:rPr>
                        <a:t>原料調達</a:t>
                      </a:r>
                      <a:endParaRPr kumimoji="1" lang="en-US" altLang="ja-JP" b="1"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（調査）</a:t>
                      </a:r>
                    </a:p>
                  </a:txBody>
                  <a:tcPr anchor="ctr">
                    <a:solidFill>
                      <a:schemeClr val="accent2">
                        <a:lumMod val="40000"/>
                        <a:lumOff val="60000"/>
                      </a:schemeClr>
                    </a:solidFill>
                  </a:tcPr>
                </a:tc>
                <a:tc>
                  <a:txBody>
                    <a:bodyPr/>
                    <a:lstStyle/>
                    <a:p>
                      <a:pPr algn="ctr"/>
                      <a:r>
                        <a:rPr kumimoji="1" lang="ja-JP" altLang="en-US" b="1" dirty="0">
                          <a:latin typeface="BIZ UDPゴシック" panose="020B0400000000000000" pitchFamily="50" charset="-128"/>
                          <a:ea typeface="BIZ UDPゴシック" panose="020B0400000000000000" pitchFamily="50" charset="-128"/>
                        </a:rPr>
                        <a:t>森林残渣、藻類利用</a:t>
                      </a:r>
                    </a:p>
                  </a:txBody>
                  <a:tcPr anchor="ctr">
                    <a:solidFill>
                      <a:schemeClr val="accent2">
                        <a:lumMod val="40000"/>
                        <a:lumOff val="60000"/>
                      </a:schemeClr>
                    </a:solidFill>
                  </a:tcPr>
                </a:tc>
                <a:tc>
                  <a:txBody>
                    <a:bodyPr/>
                    <a:lstStyle/>
                    <a:p>
                      <a:r>
                        <a:rPr kumimoji="1" lang="ja-JP" altLang="en-US" b="1" dirty="0">
                          <a:solidFill>
                            <a:schemeClr val="tx1"/>
                          </a:solidFill>
                          <a:latin typeface="BIZ UDPゴシック" panose="020B0400000000000000" pitchFamily="50" charset="-128"/>
                          <a:ea typeface="BIZ UDPゴシック" panose="020B0400000000000000" pitchFamily="50" charset="-128"/>
                        </a:rPr>
                        <a:t>木質バイオマスベース、及び藻類からのバイオエネルギー製造に関する調査を米国農務省からの資金提供（</a:t>
                      </a:r>
                      <a:r>
                        <a:rPr kumimoji="1" lang="en-US" altLang="ja-JP" b="1" dirty="0">
                          <a:solidFill>
                            <a:schemeClr val="tx1"/>
                          </a:solidFill>
                          <a:latin typeface="BIZ UDPゴシック" panose="020B0400000000000000" pitchFamily="50" charset="-128"/>
                          <a:ea typeface="BIZ UDPゴシック" panose="020B0400000000000000" pitchFamily="50" charset="-128"/>
                        </a:rPr>
                        <a:t>Rural Business Enterprise Grant</a:t>
                      </a:r>
                      <a:r>
                        <a:rPr kumimoji="1" lang="ja-JP" altLang="en-US" b="1" dirty="0">
                          <a:solidFill>
                            <a:schemeClr val="tx1"/>
                          </a:solidFill>
                          <a:latin typeface="BIZ UDPゴシック" panose="020B0400000000000000" pitchFamily="50" charset="-128"/>
                          <a:ea typeface="BIZ UDPゴシック" panose="020B0400000000000000" pitchFamily="50" charset="-128"/>
                        </a:rPr>
                        <a:t>）を受け実施＠米サウスカロライナ州</a:t>
                      </a:r>
                    </a:p>
                  </a:txBody>
                  <a:tcPr>
                    <a:solidFill>
                      <a:schemeClr val="accent2">
                        <a:lumMod val="40000"/>
                        <a:lumOff val="60000"/>
                      </a:schemeClr>
                    </a:solidFill>
                  </a:tcPr>
                </a:tc>
                <a:extLst>
                  <a:ext uri="{0D108BD9-81ED-4DB2-BD59-A6C34878D82A}">
                    <a16:rowId xmlns:a16="http://schemas.microsoft.com/office/drawing/2014/main" val="1797478665"/>
                  </a:ext>
                </a:extLst>
              </a:tr>
              <a:tr h="1036646">
                <a:tc>
                  <a:txBody>
                    <a:bodyPr/>
                    <a:lstStyle/>
                    <a:p>
                      <a:pPr algn="ctr"/>
                      <a:r>
                        <a:rPr kumimoji="1" lang="ja-JP" altLang="en-US" b="1" dirty="0">
                          <a:latin typeface="BIZ UDPゴシック" panose="020B0400000000000000" pitchFamily="50" charset="-128"/>
                          <a:ea typeface="BIZ UDPゴシック" panose="020B0400000000000000" pitchFamily="50" charset="-128"/>
                        </a:rPr>
                        <a:t>原料調達</a:t>
                      </a:r>
                      <a:endParaRPr kumimoji="1" lang="en-US" altLang="ja-JP" b="1"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（民間移行調査）</a:t>
                      </a:r>
                    </a:p>
                  </a:txBody>
                  <a:tcPr anchor="ctr">
                    <a:solidFill>
                      <a:schemeClr val="accent2">
                        <a:lumMod val="40000"/>
                        <a:lumOff val="60000"/>
                      </a:schemeClr>
                    </a:solidFill>
                  </a:tcPr>
                </a:tc>
                <a:tc>
                  <a:txBody>
                    <a:bodyPr/>
                    <a:lstStyle/>
                    <a:p>
                      <a:pPr algn="ctr"/>
                      <a:r>
                        <a:rPr kumimoji="1" lang="ja-JP" altLang="en-US" b="1" dirty="0">
                          <a:latin typeface="BIZ UDPゴシック" panose="020B0400000000000000" pitchFamily="50" charset="-128"/>
                          <a:ea typeface="BIZ UDPゴシック" panose="020B0400000000000000" pitchFamily="50" charset="-128"/>
                        </a:rPr>
                        <a:t>都市廃棄物、農業廃棄物</a:t>
                      </a:r>
                    </a:p>
                  </a:txBody>
                  <a:tcPr anchor="ctr">
                    <a:solidFill>
                      <a:schemeClr val="accent2">
                        <a:lumMod val="40000"/>
                        <a:lumOff val="60000"/>
                      </a:schemeClr>
                    </a:solidFill>
                  </a:tcPr>
                </a:tc>
                <a:tc>
                  <a:txBody>
                    <a:bodyPr/>
                    <a:lstStyle/>
                    <a:p>
                      <a:r>
                        <a:rPr kumimoji="1" lang="ja-JP" altLang="en-US" b="1" dirty="0">
                          <a:solidFill>
                            <a:schemeClr val="tx1"/>
                          </a:solidFill>
                          <a:latin typeface="BIZ UDPゴシック" panose="020B0400000000000000" pitchFamily="50" charset="-128"/>
                          <a:ea typeface="BIZ UDPゴシック" panose="020B0400000000000000" pitchFamily="50" charset="-128"/>
                        </a:rPr>
                        <a:t>食物残渣などセルロース系の都市廃棄物、農業残渣、木質系廃棄物などを利用した燃料原料調達、燃料生産の評価。軍主導から民間移行に関する調査＠米ハワイ州</a:t>
                      </a:r>
                    </a:p>
                  </a:txBody>
                  <a:tcPr>
                    <a:solidFill>
                      <a:schemeClr val="accent2">
                        <a:lumMod val="40000"/>
                        <a:lumOff val="60000"/>
                      </a:schemeClr>
                    </a:solidFill>
                  </a:tcPr>
                </a:tc>
                <a:extLst>
                  <a:ext uri="{0D108BD9-81ED-4DB2-BD59-A6C34878D82A}">
                    <a16:rowId xmlns:a16="http://schemas.microsoft.com/office/drawing/2014/main" val="3830884006"/>
                  </a:ext>
                </a:extLst>
              </a:tr>
              <a:tr h="725653">
                <a:tc>
                  <a:txBody>
                    <a:bodyPr/>
                    <a:lstStyle/>
                    <a:p>
                      <a:pPr algn="ctr"/>
                      <a:r>
                        <a:rPr kumimoji="1" lang="ja-JP" altLang="en-US" b="1" dirty="0">
                          <a:latin typeface="BIZ UDPゴシック" panose="020B0400000000000000" pitchFamily="50" charset="-128"/>
                          <a:ea typeface="BIZ UDPゴシック" panose="020B0400000000000000" pitchFamily="50" charset="-128"/>
                        </a:rPr>
                        <a:t>原料調達</a:t>
                      </a:r>
                      <a:endParaRPr kumimoji="1" lang="en-US" altLang="ja-JP" b="1"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（モデル構築）</a:t>
                      </a:r>
                    </a:p>
                  </a:txBody>
                  <a:tcPr anchor="ctr">
                    <a:solidFill>
                      <a:schemeClr val="accent2">
                        <a:lumMod val="40000"/>
                        <a:lumOff val="60000"/>
                      </a:schemeClr>
                    </a:solidFill>
                  </a:tcPr>
                </a:tc>
                <a:tc>
                  <a:txBody>
                    <a:bodyPr/>
                    <a:lstStyle/>
                    <a:p>
                      <a:pPr algn="ctr"/>
                      <a:r>
                        <a:rPr kumimoji="1" lang="ja-JP" altLang="en-US" b="1" dirty="0">
                          <a:latin typeface="BIZ UDPゴシック" panose="020B0400000000000000" pitchFamily="50" charset="-128"/>
                          <a:ea typeface="BIZ UDPゴシック" panose="020B0400000000000000" pitchFamily="50" charset="-128"/>
                        </a:rPr>
                        <a:t>国産廃食用油</a:t>
                      </a:r>
                    </a:p>
                  </a:txBody>
                  <a:tcPr anchor="ctr">
                    <a:solidFill>
                      <a:schemeClr val="accent2">
                        <a:lumMod val="40000"/>
                        <a:lumOff val="60000"/>
                      </a:schemeClr>
                    </a:solidFill>
                  </a:tcPr>
                </a:tc>
                <a:tc>
                  <a:txBody>
                    <a:bodyPr/>
                    <a:lstStyle/>
                    <a:p>
                      <a:r>
                        <a:rPr kumimoji="1" lang="ja-JP" altLang="en-US" b="1" dirty="0">
                          <a:solidFill>
                            <a:schemeClr val="tx1"/>
                          </a:solidFill>
                          <a:latin typeface="BIZ UDPゴシック" panose="020B0400000000000000" pitchFamily="50" charset="-128"/>
                          <a:ea typeface="BIZ UDPゴシック" panose="020B0400000000000000" pitchFamily="50" charset="-128"/>
                        </a:rPr>
                        <a:t>廃食用油を原料とするバイオジェット燃料製造サプライチェーンモデルの構築＠日揮、レボインターナショナル、コスモ石油</a:t>
                      </a:r>
                    </a:p>
                  </a:txBody>
                  <a:tcPr>
                    <a:solidFill>
                      <a:schemeClr val="accent2">
                        <a:lumMod val="40000"/>
                        <a:lumOff val="60000"/>
                      </a:schemeClr>
                    </a:solidFill>
                  </a:tcPr>
                </a:tc>
                <a:extLst>
                  <a:ext uri="{0D108BD9-81ED-4DB2-BD59-A6C34878D82A}">
                    <a16:rowId xmlns:a16="http://schemas.microsoft.com/office/drawing/2014/main" val="50489044"/>
                  </a:ext>
                </a:extLst>
              </a:tr>
              <a:tr h="725653">
                <a:tc>
                  <a:txBody>
                    <a:bodyPr/>
                    <a:lstStyle/>
                    <a:p>
                      <a:pPr algn="ctr"/>
                      <a:r>
                        <a:rPr kumimoji="1" lang="en-US" altLang="ja-JP" b="1" dirty="0">
                          <a:latin typeface="BIZ UDPゴシック" panose="020B0400000000000000" pitchFamily="50" charset="-128"/>
                          <a:ea typeface="BIZ UDPゴシック" panose="020B0400000000000000" pitchFamily="50" charset="-128"/>
                        </a:rPr>
                        <a:t>SAF</a:t>
                      </a:r>
                      <a:r>
                        <a:rPr kumimoji="1" lang="ja-JP" altLang="en-US" b="1" dirty="0">
                          <a:latin typeface="BIZ UDPゴシック" panose="020B0400000000000000" pitchFamily="50" charset="-128"/>
                          <a:ea typeface="BIZ UDPゴシック" panose="020B0400000000000000" pitchFamily="50" charset="-128"/>
                        </a:rPr>
                        <a:t>製造</a:t>
                      </a:r>
                    </a:p>
                  </a:txBody>
                  <a:tcPr anchor="ctr">
                    <a:solidFill>
                      <a:schemeClr val="accent2">
                        <a:lumMod val="40000"/>
                        <a:lumOff val="60000"/>
                      </a:schemeClr>
                    </a:solidFill>
                  </a:tcPr>
                </a:tc>
                <a:tc>
                  <a:txBody>
                    <a:bodyPr/>
                    <a:lstStyle/>
                    <a:p>
                      <a:pPr algn="ctr"/>
                      <a:r>
                        <a:rPr kumimoji="1" lang="ja-JP" altLang="en-US" b="1" dirty="0">
                          <a:latin typeface="BIZ UDPゴシック" panose="020B0400000000000000" pitchFamily="50" charset="-128"/>
                          <a:ea typeface="BIZ UDPゴシック" panose="020B0400000000000000" pitchFamily="50" charset="-128"/>
                        </a:rPr>
                        <a:t>廃棄デンプン</a:t>
                      </a:r>
                    </a:p>
                  </a:txBody>
                  <a:tcPr anchor="ctr">
                    <a:solidFill>
                      <a:schemeClr val="accent2">
                        <a:lumMod val="40000"/>
                        <a:lumOff val="60000"/>
                      </a:schemeClr>
                    </a:solidFill>
                  </a:tcPr>
                </a:tc>
                <a:tc>
                  <a:txBody>
                    <a:bodyPr/>
                    <a:lstStyle/>
                    <a:p>
                      <a:r>
                        <a:rPr kumimoji="1" lang="ja-JP" altLang="en-US" b="1" dirty="0">
                          <a:solidFill>
                            <a:schemeClr val="tx1"/>
                          </a:solidFill>
                          <a:latin typeface="BIZ UDPゴシック" panose="020B0400000000000000" pitchFamily="50" charset="-128"/>
                          <a:ea typeface="BIZ UDPゴシック" panose="020B0400000000000000" pitchFamily="50" charset="-128"/>
                        </a:rPr>
                        <a:t>廃棄デンプン＠豆類からイソブタノールをバイオジェット燃料転換＠</a:t>
                      </a:r>
                      <a:r>
                        <a:rPr kumimoji="1" lang="en-US" altLang="ja-JP" b="1" dirty="0">
                          <a:solidFill>
                            <a:schemeClr val="tx1"/>
                          </a:solidFill>
                          <a:latin typeface="BIZ UDPゴシック" panose="020B0400000000000000" pitchFamily="50" charset="-128"/>
                          <a:ea typeface="BIZ UDPゴシック" panose="020B0400000000000000" pitchFamily="50" charset="-128"/>
                        </a:rPr>
                        <a:t>Archer Daniels Midland</a:t>
                      </a:r>
                      <a:r>
                        <a:rPr kumimoji="1" lang="ja-JP" altLang="en-US" b="1" dirty="0">
                          <a:solidFill>
                            <a:schemeClr val="tx1"/>
                          </a:solidFill>
                          <a:latin typeface="BIZ UDPゴシック" panose="020B0400000000000000" pitchFamily="50" charset="-128"/>
                          <a:ea typeface="BIZ UDPゴシック" panose="020B0400000000000000" pitchFamily="50" charset="-128"/>
                        </a:rPr>
                        <a:t>社</a:t>
                      </a:r>
                    </a:p>
                  </a:txBody>
                  <a:tcPr>
                    <a:solidFill>
                      <a:schemeClr val="accent2">
                        <a:lumMod val="40000"/>
                        <a:lumOff val="60000"/>
                      </a:schemeClr>
                    </a:solidFill>
                  </a:tcPr>
                </a:tc>
                <a:extLst>
                  <a:ext uri="{0D108BD9-81ED-4DB2-BD59-A6C34878D82A}">
                    <a16:rowId xmlns:a16="http://schemas.microsoft.com/office/drawing/2014/main" val="296270466"/>
                  </a:ext>
                </a:extLst>
              </a:tr>
              <a:tr h="725653">
                <a:tc>
                  <a:txBody>
                    <a:bodyPr/>
                    <a:lstStyle/>
                    <a:p>
                      <a:pPr algn="ctr"/>
                      <a:r>
                        <a:rPr kumimoji="1" lang="en-US" altLang="ja-JP" b="1" dirty="0">
                          <a:latin typeface="BIZ UDPゴシック" panose="020B0400000000000000" pitchFamily="50" charset="-128"/>
                          <a:ea typeface="BIZ UDPゴシック" panose="020B0400000000000000" pitchFamily="50" charset="-128"/>
                        </a:rPr>
                        <a:t>SAF</a:t>
                      </a:r>
                      <a:r>
                        <a:rPr kumimoji="1" lang="ja-JP" altLang="en-US" b="1" dirty="0">
                          <a:latin typeface="BIZ UDPゴシック" panose="020B0400000000000000" pitchFamily="50" charset="-128"/>
                          <a:ea typeface="BIZ UDPゴシック" panose="020B0400000000000000" pitchFamily="50" charset="-128"/>
                        </a:rPr>
                        <a:t>製造</a:t>
                      </a:r>
                    </a:p>
                  </a:txBody>
                  <a:tcPr anchor="ctr">
                    <a:solidFill>
                      <a:schemeClr val="accent2">
                        <a:lumMod val="40000"/>
                        <a:lumOff val="60000"/>
                      </a:schemeClr>
                    </a:solidFill>
                  </a:tcPr>
                </a:tc>
                <a:tc>
                  <a:txBody>
                    <a:bodyPr/>
                    <a:lstStyle/>
                    <a:p>
                      <a:pPr algn="ctr"/>
                      <a:r>
                        <a:rPr kumimoji="1" lang="ja-JP" altLang="en-US" b="1" dirty="0">
                          <a:latin typeface="BIZ UDPゴシック" panose="020B0400000000000000" pitchFamily="50" charset="-128"/>
                          <a:ea typeface="BIZ UDPゴシック" panose="020B0400000000000000" pitchFamily="50" charset="-128"/>
                        </a:rPr>
                        <a:t>建設廃棄物、森林草木類</a:t>
                      </a:r>
                    </a:p>
                  </a:txBody>
                  <a:tcPr anchor="ctr">
                    <a:solidFill>
                      <a:schemeClr val="accent2">
                        <a:lumMod val="40000"/>
                        <a:lumOff val="60000"/>
                      </a:schemeClr>
                    </a:solidFill>
                  </a:tcPr>
                </a:tc>
                <a:tc>
                  <a:txBody>
                    <a:bodyPr/>
                    <a:lstStyle/>
                    <a:p>
                      <a:r>
                        <a:rPr kumimoji="1" lang="ja-JP" altLang="en-US" b="1" dirty="0">
                          <a:solidFill>
                            <a:schemeClr val="tx1"/>
                          </a:solidFill>
                          <a:latin typeface="BIZ UDPゴシック" panose="020B0400000000000000" pitchFamily="50" charset="-128"/>
                          <a:ea typeface="BIZ UDPゴシック" panose="020B0400000000000000" pitchFamily="50" charset="-128"/>
                        </a:rPr>
                        <a:t>建設廃棄物、森林残渣などからバイオジェット燃料製造＠</a:t>
                      </a:r>
                      <a:r>
                        <a:rPr kumimoji="1" lang="en-US" altLang="ja-JP" b="1" dirty="0">
                          <a:solidFill>
                            <a:schemeClr val="tx1"/>
                          </a:solidFill>
                          <a:latin typeface="BIZ UDPゴシック" panose="020B0400000000000000" pitchFamily="50" charset="-128"/>
                          <a:ea typeface="BIZ UDPゴシック" panose="020B0400000000000000" pitchFamily="50" charset="-128"/>
                        </a:rPr>
                        <a:t>AVAPOCO</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a:txBody>
                  <a:tcPr anchor="ctr">
                    <a:solidFill>
                      <a:schemeClr val="accent2">
                        <a:lumMod val="40000"/>
                        <a:lumOff val="60000"/>
                      </a:schemeClr>
                    </a:solidFill>
                  </a:tcPr>
                </a:tc>
                <a:extLst>
                  <a:ext uri="{0D108BD9-81ED-4DB2-BD59-A6C34878D82A}">
                    <a16:rowId xmlns:a16="http://schemas.microsoft.com/office/drawing/2014/main" val="2640940844"/>
                  </a:ext>
                </a:extLst>
              </a:tr>
              <a:tr h="725653">
                <a:tc>
                  <a:txBody>
                    <a:bodyPr/>
                    <a:lstStyle/>
                    <a:p>
                      <a:pPr algn="ctr"/>
                      <a:r>
                        <a:rPr kumimoji="1" lang="en-US" altLang="ja-JP" b="1" dirty="0">
                          <a:latin typeface="BIZ UDPゴシック" panose="020B0400000000000000" pitchFamily="50" charset="-128"/>
                          <a:ea typeface="BIZ UDPゴシック" panose="020B0400000000000000" pitchFamily="50" charset="-128"/>
                        </a:rPr>
                        <a:t>SAF</a:t>
                      </a:r>
                      <a:r>
                        <a:rPr kumimoji="1" lang="ja-JP" altLang="en-US" b="1" dirty="0">
                          <a:latin typeface="BIZ UDPゴシック" panose="020B0400000000000000" pitchFamily="50" charset="-128"/>
                          <a:ea typeface="BIZ UDPゴシック" panose="020B0400000000000000" pitchFamily="50" charset="-128"/>
                        </a:rPr>
                        <a:t>製造</a:t>
                      </a:r>
                    </a:p>
                  </a:txBody>
                  <a:tcPr anchor="ctr">
                    <a:solidFill>
                      <a:schemeClr val="accent2">
                        <a:lumMod val="40000"/>
                        <a:lumOff val="60000"/>
                      </a:schemeClr>
                    </a:solidFill>
                  </a:tcPr>
                </a:tc>
                <a:tc>
                  <a:txBody>
                    <a:bodyPr/>
                    <a:lstStyle/>
                    <a:p>
                      <a:pPr algn="ctr"/>
                      <a:r>
                        <a:rPr kumimoji="1" lang="ja-JP" altLang="en-US" b="1" dirty="0">
                          <a:latin typeface="BIZ UDPゴシック" panose="020B0400000000000000" pitchFamily="50" charset="-128"/>
                          <a:ea typeface="BIZ UDPゴシック" panose="020B0400000000000000" pitchFamily="50" charset="-128"/>
                        </a:rPr>
                        <a:t>食物廃棄物</a:t>
                      </a:r>
                    </a:p>
                  </a:txBody>
                  <a:tcPr anchor="ctr">
                    <a:solidFill>
                      <a:schemeClr val="accent2">
                        <a:lumMod val="40000"/>
                        <a:lumOff val="60000"/>
                      </a:schemeClr>
                    </a:solidFill>
                  </a:tcPr>
                </a:tc>
                <a:tc>
                  <a:txBody>
                    <a:bodyPr/>
                    <a:lstStyle/>
                    <a:p>
                      <a:r>
                        <a:rPr kumimoji="1" lang="ja-JP" altLang="en-US" b="1" dirty="0">
                          <a:solidFill>
                            <a:schemeClr val="tx1"/>
                          </a:solidFill>
                          <a:latin typeface="BIZ UDPゴシック" panose="020B0400000000000000" pitchFamily="50" charset="-128"/>
                          <a:ea typeface="BIZ UDPゴシック" panose="020B0400000000000000" pitchFamily="50" charset="-128"/>
                        </a:rPr>
                        <a:t>食物廃棄物から揮発性油脂を抽出し、バイオジェット燃料製造＠米国立再生エネルギー研究所、</a:t>
                      </a:r>
                      <a:r>
                        <a:rPr kumimoji="1" lang="en-US" altLang="ja-JP" b="1" dirty="0">
                          <a:solidFill>
                            <a:schemeClr val="tx1"/>
                          </a:solidFill>
                          <a:latin typeface="BIZ UDPゴシック" panose="020B0400000000000000" pitchFamily="50" charset="-128"/>
                          <a:ea typeface="BIZ UDPゴシック" panose="020B0400000000000000" pitchFamily="50" charset="-128"/>
                        </a:rPr>
                        <a:t>Quasar</a:t>
                      </a:r>
                      <a:r>
                        <a:rPr kumimoji="1" lang="ja-JP" altLang="en-US" b="1" dirty="0">
                          <a:solidFill>
                            <a:schemeClr val="tx1"/>
                          </a:solidFill>
                          <a:latin typeface="BIZ UDPゴシック" panose="020B0400000000000000" pitchFamily="50" charset="-128"/>
                          <a:ea typeface="BIZ UDPゴシック" panose="020B0400000000000000" pitchFamily="50" charset="-128"/>
                        </a:rPr>
                        <a:t> </a:t>
                      </a:r>
                      <a:r>
                        <a:rPr kumimoji="1" lang="en-US" altLang="ja-JP" b="1" dirty="0">
                          <a:solidFill>
                            <a:schemeClr val="tx1"/>
                          </a:solidFill>
                          <a:latin typeface="BIZ UDPゴシック" panose="020B0400000000000000" pitchFamily="50" charset="-128"/>
                          <a:ea typeface="BIZ UDPゴシック" panose="020B0400000000000000" pitchFamily="50" charset="-128"/>
                        </a:rPr>
                        <a:t>Energy</a:t>
                      </a:r>
                      <a:r>
                        <a:rPr kumimoji="1" lang="ja-JP" altLang="en-US" b="1" dirty="0">
                          <a:solidFill>
                            <a:schemeClr val="tx1"/>
                          </a:solidFill>
                          <a:latin typeface="BIZ UDPゴシック" panose="020B0400000000000000" pitchFamily="50" charset="-128"/>
                          <a:ea typeface="BIZ UDPゴシック" panose="020B0400000000000000" pitchFamily="50" charset="-128"/>
                        </a:rPr>
                        <a:t> </a:t>
                      </a:r>
                      <a:r>
                        <a:rPr kumimoji="1" lang="en-US" altLang="ja-JP" b="1" dirty="0">
                          <a:solidFill>
                            <a:schemeClr val="tx1"/>
                          </a:solidFill>
                          <a:latin typeface="BIZ UDPゴシック" panose="020B0400000000000000" pitchFamily="50" charset="-128"/>
                          <a:ea typeface="BIZ UDPゴシック" panose="020B0400000000000000" pitchFamily="50" charset="-128"/>
                        </a:rPr>
                        <a:t>Group</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a:txBody>
                  <a:tcPr>
                    <a:solidFill>
                      <a:schemeClr val="accent2">
                        <a:lumMod val="40000"/>
                        <a:lumOff val="60000"/>
                      </a:schemeClr>
                    </a:solidFill>
                  </a:tcPr>
                </a:tc>
                <a:extLst>
                  <a:ext uri="{0D108BD9-81ED-4DB2-BD59-A6C34878D82A}">
                    <a16:rowId xmlns:a16="http://schemas.microsoft.com/office/drawing/2014/main" val="2864287789"/>
                  </a:ext>
                </a:extLst>
              </a:tr>
            </a:tbl>
          </a:graphicData>
        </a:graphic>
      </p:graphicFrame>
    </p:spTree>
    <p:extLst>
      <p:ext uri="{BB962C8B-B14F-4D97-AF65-F5344CB8AC3E}">
        <p14:creationId xmlns:p14="http://schemas.microsoft.com/office/powerpoint/2010/main" val="660980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四角形: 角を丸くする 21">
            <a:extLst>
              <a:ext uri="{FF2B5EF4-FFF2-40B4-BE49-F238E27FC236}">
                <a16:creationId xmlns:a16="http://schemas.microsoft.com/office/drawing/2014/main" id="{EB145629-C190-4B5D-BF68-12B3CF0D14C0}"/>
              </a:ext>
            </a:extLst>
          </p:cNvPr>
          <p:cNvSpPr/>
          <p:nvPr/>
        </p:nvSpPr>
        <p:spPr>
          <a:xfrm>
            <a:off x="536712" y="2898844"/>
            <a:ext cx="2253804" cy="935182"/>
          </a:xfrm>
          <a:prstGeom prst="roundRect">
            <a:avLst/>
          </a:prstGeom>
          <a:solidFill>
            <a:schemeClr val="accent4">
              <a:lumMod val="50000"/>
            </a:schemeClr>
          </a:solidFill>
          <a:ln>
            <a:noFill/>
          </a:ln>
          <a:effectLst>
            <a:glow rad="2286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bg1">
                    <a:lumMod val="95000"/>
                  </a:schemeClr>
                </a:solidFill>
                <a:latin typeface="BIZ UDPゴシック" panose="020B0400000000000000" pitchFamily="50" charset="-128"/>
                <a:ea typeface="BIZ UDPゴシック" panose="020B0400000000000000" pitchFamily="50" charset="-128"/>
              </a:rPr>
              <a:t>廃棄木材</a:t>
            </a:r>
            <a:endParaRPr kumimoji="1" lang="ja-JP" altLang="en-US" sz="2800" b="1" dirty="0">
              <a:solidFill>
                <a:schemeClr val="bg1">
                  <a:lumMod val="95000"/>
                </a:schemeClr>
              </a:solidFill>
              <a:latin typeface="BIZ UDPゴシック" panose="020B0400000000000000" pitchFamily="50" charset="-128"/>
              <a:ea typeface="BIZ UDPゴシック" panose="020B0400000000000000" pitchFamily="50" charset="-128"/>
            </a:endParaRPr>
          </a:p>
        </p:txBody>
      </p:sp>
      <p:cxnSp>
        <p:nvCxnSpPr>
          <p:cNvPr id="3" name="コネクタ: カギ線 2">
            <a:extLst>
              <a:ext uri="{FF2B5EF4-FFF2-40B4-BE49-F238E27FC236}">
                <a16:creationId xmlns:a16="http://schemas.microsoft.com/office/drawing/2014/main" id="{3D8C25FE-1EEF-403B-9FF7-35907D6E06DF}"/>
              </a:ext>
            </a:extLst>
          </p:cNvPr>
          <p:cNvCxnSpPr>
            <a:cxnSpLocks/>
            <a:stCxn id="22" idx="0"/>
          </p:cNvCxnSpPr>
          <p:nvPr/>
        </p:nvCxnSpPr>
        <p:spPr>
          <a:xfrm rot="5400000" flipH="1" flipV="1">
            <a:off x="2099638" y="1421602"/>
            <a:ext cx="1041218" cy="1913266"/>
          </a:xfrm>
          <a:prstGeom prst="bentConnector2">
            <a:avLst/>
          </a:prstGeom>
          <a:ln w="762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id="{0F338943-96BE-4A25-9046-14A011BF4F91}"/>
              </a:ext>
            </a:extLst>
          </p:cNvPr>
          <p:cNvCxnSpPr>
            <a:cxnSpLocks/>
            <a:stCxn id="30" idx="2"/>
            <a:endCxn id="34" idx="1"/>
          </p:cNvCxnSpPr>
          <p:nvPr/>
        </p:nvCxnSpPr>
        <p:spPr>
          <a:xfrm rot="16200000" flipH="1">
            <a:off x="2275599" y="4407615"/>
            <a:ext cx="707993" cy="1927620"/>
          </a:xfrm>
          <a:prstGeom prst="bentConnector2">
            <a:avLst/>
          </a:prstGeom>
          <a:ln w="76200">
            <a:solidFill>
              <a:schemeClr val="accent4">
                <a:lumMod val="50000"/>
              </a:schemeClr>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76718C4-87BD-41A8-AC67-3539F7201A8B}"/>
              </a:ext>
            </a:extLst>
          </p:cNvPr>
          <p:cNvCxnSpPr>
            <a:cxnSpLocks/>
          </p:cNvCxnSpPr>
          <p:nvPr/>
        </p:nvCxnSpPr>
        <p:spPr>
          <a:xfrm>
            <a:off x="5911174" y="3583998"/>
            <a:ext cx="0" cy="1295091"/>
          </a:xfrm>
          <a:prstGeom prst="straightConnector1">
            <a:avLst/>
          </a:prstGeom>
          <a:ln w="76200">
            <a:solidFill>
              <a:schemeClr val="accent6">
                <a:lumMod val="50000"/>
              </a:schemeClr>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A5851640-F905-4D82-958D-0B0A7A92B32A}"/>
              </a:ext>
            </a:extLst>
          </p:cNvPr>
          <p:cNvSpPr txBox="1"/>
          <p:nvPr/>
        </p:nvSpPr>
        <p:spPr>
          <a:xfrm>
            <a:off x="3679703" y="4056881"/>
            <a:ext cx="2231471" cy="369332"/>
          </a:xfrm>
          <a:prstGeom prst="rect">
            <a:avLst/>
          </a:prstGeom>
          <a:noFill/>
        </p:spPr>
        <p:txBody>
          <a:bodyPr wrap="square" rtlCol="0">
            <a:spAutoFit/>
          </a:bodyPr>
          <a:lstStyle/>
          <a:p>
            <a:pPr algn="r"/>
            <a:r>
              <a:rPr kumimoji="1" lang="ja-JP" altLang="en-US" b="1" dirty="0">
                <a:latin typeface="BIZ UDPゴシック" panose="020B0400000000000000" pitchFamily="50" charset="-128"/>
                <a:ea typeface="BIZ UDPゴシック" panose="020B0400000000000000" pitchFamily="50" charset="-128"/>
              </a:rPr>
              <a:t>リグニン除去残渣</a:t>
            </a:r>
          </a:p>
        </p:txBody>
      </p:sp>
      <p:sp>
        <p:nvSpPr>
          <p:cNvPr id="30" name="テキスト ボックス 29">
            <a:extLst>
              <a:ext uri="{FF2B5EF4-FFF2-40B4-BE49-F238E27FC236}">
                <a16:creationId xmlns:a16="http://schemas.microsoft.com/office/drawing/2014/main" id="{B6C3355E-3ECB-40BF-B46E-5223C226750F}"/>
              </a:ext>
            </a:extLst>
          </p:cNvPr>
          <p:cNvSpPr txBox="1"/>
          <p:nvPr/>
        </p:nvSpPr>
        <p:spPr>
          <a:xfrm>
            <a:off x="439801" y="4371098"/>
            <a:ext cx="2451968" cy="646331"/>
          </a:xfrm>
          <a:prstGeom prst="rect">
            <a:avLst/>
          </a:prstGeom>
          <a:solidFill>
            <a:schemeClr val="bg1"/>
          </a:solidFill>
          <a:ln>
            <a:solidFill>
              <a:srgbClr val="C00000"/>
            </a:solidFill>
          </a:ln>
          <a:effectLst>
            <a:glow rad="101600">
              <a:schemeClr val="accent2">
                <a:satMod val="175000"/>
                <a:alpha val="40000"/>
              </a:schemeClr>
            </a:glow>
          </a:effectLst>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リグニン＆</a:t>
            </a:r>
            <a:endParaRPr kumimoji="1" lang="en-US" altLang="ja-JP" b="1" dirty="0">
              <a:latin typeface="BIZ UDPゴシック" panose="020B0400000000000000" pitchFamily="50" charset="-128"/>
              <a:ea typeface="BIZ UDPゴシック" panose="020B0400000000000000" pitchFamily="50" charset="-128"/>
            </a:endParaRPr>
          </a:p>
          <a:p>
            <a:pPr algn="ctr"/>
            <a:r>
              <a:rPr kumimoji="1" lang="ja-JP" altLang="en-US" b="1" dirty="0">
                <a:latin typeface="BIZ UDPゴシック" panose="020B0400000000000000" pitchFamily="50" charset="-128"/>
                <a:ea typeface="BIZ UDPゴシック" panose="020B0400000000000000" pitchFamily="50" charset="-128"/>
              </a:rPr>
              <a:t>ヘミセルロース除去</a:t>
            </a:r>
          </a:p>
        </p:txBody>
      </p:sp>
      <p:sp>
        <p:nvSpPr>
          <p:cNvPr id="34" name="四角形: 角を丸くする 33">
            <a:extLst>
              <a:ext uri="{FF2B5EF4-FFF2-40B4-BE49-F238E27FC236}">
                <a16:creationId xmlns:a16="http://schemas.microsoft.com/office/drawing/2014/main" id="{DD07EA40-29DF-47A6-A4DE-A40B1383964C}"/>
              </a:ext>
            </a:extLst>
          </p:cNvPr>
          <p:cNvSpPr/>
          <p:nvPr/>
        </p:nvSpPr>
        <p:spPr>
          <a:xfrm>
            <a:off x="3593405" y="4898545"/>
            <a:ext cx="4704288" cy="1653754"/>
          </a:xfrm>
          <a:custGeom>
            <a:avLst/>
            <a:gdLst>
              <a:gd name="connsiteX0" fmla="*/ 0 w 4704288"/>
              <a:gd name="connsiteY0" fmla="*/ 176687 h 1653754"/>
              <a:gd name="connsiteX1" fmla="*/ 176687 w 4704288"/>
              <a:gd name="connsiteY1" fmla="*/ 0 h 1653754"/>
              <a:gd name="connsiteX2" fmla="*/ 754737 w 4704288"/>
              <a:gd name="connsiteY2" fmla="*/ 0 h 1653754"/>
              <a:gd name="connsiteX3" fmla="*/ 1332787 w 4704288"/>
              <a:gd name="connsiteY3" fmla="*/ 0 h 1653754"/>
              <a:gd name="connsiteX4" fmla="*/ 1997855 w 4704288"/>
              <a:gd name="connsiteY4" fmla="*/ 0 h 1653754"/>
              <a:gd name="connsiteX5" fmla="*/ 2662924 w 4704288"/>
              <a:gd name="connsiteY5" fmla="*/ 0 h 1653754"/>
              <a:gd name="connsiteX6" fmla="*/ 3197464 w 4704288"/>
              <a:gd name="connsiteY6" fmla="*/ 0 h 1653754"/>
              <a:gd name="connsiteX7" fmla="*/ 3906042 w 4704288"/>
              <a:gd name="connsiteY7" fmla="*/ 0 h 1653754"/>
              <a:gd name="connsiteX8" fmla="*/ 4527601 w 4704288"/>
              <a:gd name="connsiteY8" fmla="*/ 0 h 1653754"/>
              <a:gd name="connsiteX9" fmla="*/ 4704288 w 4704288"/>
              <a:gd name="connsiteY9" fmla="*/ 176687 h 1653754"/>
              <a:gd name="connsiteX10" fmla="*/ 4704288 w 4704288"/>
              <a:gd name="connsiteY10" fmla="*/ 800869 h 1653754"/>
              <a:gd name="connsiteX11" fmla="*/ 4704288 w 4704288"/>
              <a:gd name="connsiteY11" fmla="*/ 1477067 h 1653754"/>
              <a:gd name="connsiteX12" fmla="*/ 4527601 w 4704288"/>
              <a:gd name="connsiteY12" fmla="*/ 1653754 h 1653754"/>
              <a:gd name="connsiteX13" fmla="*/ 3862533 w 4704288"/>
              <a:gd name="connsiteY13" fmla="*/ 1653754 h 1653754"/>
              <a:gd name="connsiteX14" fmla="*/ 3371501 w 4704288"/>
              <a:gd name="connsiteY14" fmla="*/ 1653754 h 1653754"/>
              <a:gd name="connsiteX15" fmla="*/ 2662924 w 4704288"/>
              <a:gd name="connsiteY15" fmla="*/ 1653754 h 1653754"/>
              <a:gd name="connsiteX16" fmla="*/ 2084874 w 4704288"/>
              <a:gd name="connsiteY16" fmla="*/ 1653754 h 1653754"/>
              <a:gd name="connsiteX17" fmla="*/ 1463314 w 4704288"/>
              <a:gd name="connsiteY17" fmla="*/ 1653754 h 1653754"/>
              <a:gd name="connsiteX18" fmla="*/ 754737 w 4704288"/>
              <a:gd name="connsiteY18" fmla="*/ 1653754 h 1653754"/>
              <a:gd name="connsiteX19" fmla="*/ 176687 w 4704288"/>
              <a:gd name="connsiteY19" fmla="*/ 1653754 h 1653754"/>
              <a:gd name="connsiteX20" fmla="*/ 0 w 4704288"/>
              <a:gd name="connsiteY20" fmla="*/ 1477067 h 1653754"/>
              <a:gd name="connsiteX21" fmla="*/ 0 w 4704288"/>
              <a:gd name="connsiteY21" fmla="*/ 865888 h 1653754"/>
              <a:gd name="connsiteX22" fmla="*/ 0 w 4704288"/>
              <a:gd name="connsiteY22" fmla="*/ 176687 h 165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4288" h="1653754" extrusionOk="0">
                <a:moveTo>
                  <a:pt x="0" y="176687"/>
                </a:moveTo>
                <a:cubicBezTo>
                  <a:pt x="1067" y="81338"/>
                  <a:pt x="83646" y="427"/>
                  <a:pt x="176687" y="0"/>
                </a:cubicBezTo>
                <a:cubicBezTo>
                  <a:pt x="379170" y="-12285"/>
                  <a:pt x="567797" y="14086"/>
                  <a:pt x="754737" y="0"/>
                </a:cubicBezTo>
                <a:cubicBezTo>
                  <a:pt x="941677" y="-14086"/>
                  <a:pt x="1048645" y="-27091"/>
                  <a:pt x="1332787" y="0"/>
                </a:cubicBezTo>
                <a:cubicBezTo>
                  <a:pt x="1616929" y="27091"/>
                  <a:pt x="1837962" y="4294"/>
                  <a:pt x="1997855" y="0"/>
                </a:cubicBezTo>
                <a:cubicBezTo>
                  <a:pt x="2157748" y="-4294"/>
                  <a:pt x="2376960" y="29711"/>
                  <a:pt x="2662924" y="0"/>
                </a:cubicBezTo>
                <a:cubicBezTo>
                  <a:pt x="2948888" y="-29711"/>
                  <a:pt x="2958013" y="-12115"/>
                  <a:pt x="3197464" y="0"/>
                </a:cubicBezTo>
                <a:cubicBezTo>
                  <a:pt x="3436915" y="12115"/>
                  <a:pt x="3623688" y="-14014"/>
                  <a:pt x="3906042" y="0"/>
                </a:cubicBezTo>
                <a:cubicBezTo>
                  <a:pt x="4188396" y="14014"/>
                  <a:pt x="4337231" y="28615"/>
                  <a:pt x="4527601" y="0"/>
                </a:cubicBezTo>
                <a:cubicBezTo>
                  <a:pt x="4606938" y="-9732"/>
                  <a:pt x="4703818" y="81475"/>
                  <a:pt x="4704288" y="176687"/>
                </a:cubicBezTo>
                <a:cubicBezTo>
                  <a:pt x="4691320" y="335323"/>
                  <a:pt x="4721063" y="584146"/>
                  <a:pt x="4704288" y="800869"/>
                </a:cubicBezTo>
                <a:cubicBezTo>
                  <a:pt x="4687513" y="1017592"/>
                  <a:pt x="4710275" y="1232732"/>
                  <a:pt x="4704288" y="1477067"/>
                </a:cubicBezTo>
                <a:cubicBezTo>
                  <a:pt x="4703180" y="1572649"/>
                  <a:pt x="4624734" y="1646483"/>
                  <a:pt x="4527601" y="1653754"/>
                </a:cubicBezTo>
                <a:cubicBezTo>
                  <a:pt x="4336973" y="1636643"/>
                  <a:pt x="4096833" y="1649281"/>
                  <a:pt x="3862533" y="1653754"/>
                </a:cubicBezTo>
                <a:cubicBezTo>
                  <a:pt x="3628233" y="1658227"/>
                  <a:pt x="3597420" y="1663048"/>
                  <a:pt x="3371501" y="1653754"/>
                </a:cubicBezTo>
                <a:cubicBezTo>
                  <a:pt x="3145582" y="1644460"/>
                  <a:pt x="2897792" y="1622009"/>
                  <a:pt x="2662924" y="1653754"/>
                </a:cubicBezTo>
                <a:cubicBezTo>
                  <a:pt x="2428056" y="1685499"/>
                  <a:pt x="2364266" y="1630454"/>
                  <a:pt x="2084874" y="1653754"/>
                </a:cubicBezTo>
                <a:cubicBezTo>
                  <a:pt x="1805482" y="1677055"/>
                  <a:pt x="1757346" y="1660180"/>
                  <a:pt x="1463314" y="1653754"/>
                </a:cubicBezTo>
                <a:cubicBezTo>
                  <a:pt x="1169282" y="1647328"/>
                  <a:pt x="1107850" y="1653821"/>
                  <a:pt x="754737" y="1653754"/>
                </a:cubicBezTo>
                <a:cubicBezTo>
                  <a:pt x="401624" y="1653687"/>
                  <a:pt x="423787" y="1638894"/>
                  <a:pt x="176687" y="1653754"/>
                </a:cubicBezTo>
                <a:cubicBezTo>
                  <a:pt x="64638" y="1654460"/>
                  <a:pt x="-23137" y="1577440"/>
                  <a:pt x="0" y="1477067"/>
                </a:cubicBezTo>
                <a:cubicBezTo>
                  <a:pt x="-13175" y="1313324"/>
                  <a:pt x="-16221" y="1123417"/>
                  <a:pt x="0" y="865888"/>
                </a:cubicBezTo>
                <a:cubicBezTo>
                  <a:pt x="16221" y="608359"/>
                  <a:pt x="7132" y="437720"/>
                  <a:pt x="0" y="176687"/>
                </a:cubicBezTo>
                <a:close/>
              </a:path>
            </a:pathLst>
          </a:custGeom>
          <a:noFill/>
          <a:ln w="76200">
            <a:extLst>
              <a:ext uri="{C807C97D-BFC1-408E-A445-0C87EB9F89A2}">
                <ask:lineSketchStyleProps xmlns:ask="http://schemas.microsoft.com/office/drawing/2018/sketchyshapes" sd="3184669556">
                  <a:prstGeom prst="roundRect">
                    <a:avLst>
                      <a:gd name="adj" fmla="val 10684"/>
                    </a:avLst>
                  </a:prstGeom>
                  <ask:type>
                    <ask:lineSketchFreehand/>
                  </ask:type>
                </ask:lineSketchStyleProps>
              </a:ext>
            </a:extLst>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64308C18-54B1-4E1F-95AC-E6AFC112CFA9}"/>
              </a:ext>
            </a:extLst>
          </p:cNvPr>
          <p:cNvCxnSpPr>
            <a:cxnSpLocks/>
            <a:stCxn id="22" idx="2"/>
            <a:endCxn id="30" idx="0"/>
          </p:cNvCxnSpPr>
          <p:nvPr/>
        </p:nvCxnSpPr>
        <p:spPr>
          <a:xfrm>
            <a:off x="1663614" y="3834026"/>
            <a:ext cx="2171" cy="537072"/>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B398365A-0F43-4EFA-B9E6-2A7D93876FE4}"/>
              </a:ext>
            </a:extLst>
          </p:cNvPr>
          <p:cNvSpPr/>
          <p:nvPr/>
        </p:nvSpPr>
        <p:spPr>
          <a:xfrm>
            <a:off x="9580813" y="1429838"/>
            <a:ext cx="2166442" cy="1001949"/>
          </a:xfrm>
          <a:prstGeom prst="roundRect">
            <a:avLst/>
          </a:prstGeom>
          <a:solidFill>
            <a:schemeClr val="accent5">
              <a:lumMod val="60000"/>
              <a:lumOff val="40000"/>
            </a:schemeClr>
          </a:solidFill>
          <a:ln>
            <a:noFill/>
          </a:ln>
          <a:effectLst>
            <a:outerShdw blurRad="225425" dist="50800" dir="5220000" algn="ctr">
              <a:srgbClr val="0000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solidFill>
                  <a:schemeClr val="accent6">
                    <a:lumMod val="50000"/>
                  </a:schemeClr>
                </a:solidFill>
                <a:latin typeface="BIZ UDP明朝 Medium" panose="02020500000000000000" pitchFamily="18" charset="-128"/>
                <a:ea typeface="BIZ UDP明朝 Medium" panose="02020500000000000000" pitchFamily="18" charset="-128"/>
              </a:rPr>
              <a:t>航空燃料</a:t>
            </a:r>
          </a:p>
        </p:txBody>
      </p:sp>
      <p:sp>
        <p:nvSpPr>
          <p:cNvPr id="43" name="矢印: 五方向 42">
            <a:extLst>
              <a:ext uri="{FF2B5EF4-FFF2-40B4-BE49-F238E27FC236}">
                <a16:creationId xmlns:a16="http://schemas.microsoft.com/office/drawing/2014/main" id="{9D245018-19FF-41EA-9B47-9252F2F0243F}"/>
              </a:ext>
            </a:extLst>
          </p:cNvPr>
          <p:cNvSpPr/>
          <p:nvPr/>
        </p:nvSpPr>
        <p:spPr>
          <a:xfrm>
            <a:off x="3822970" y="5114708"/>
            <a:ext cx="1819072" cy="1227729"/>
          </a:xfrm>
          <a:prstGeom prst="homePlate">
            <a:avLst>
              <a:gd name="adj" fmla="val 24088"/>
            </a:avLst>
          </a:prstGeom>
          <a:solidFill>
            <a:schemeClr val="bg1">
              <a:lumMod val="85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2089241B-0B3F-4D20-9926-847D23F55976}"/>
              </a:ext>
            </a:extLst>
          </p:cNvPr>
          <p:cNvSpPr txBox="1"/>
          <p:nvPr/>
        </p:nvSpPr>
        <p:spPr>
          <a:xfrm>
            <a:off x="3803514" y="5262319"/>
            <a:ext cx="1614791" cy="1015663"/>
          </a:xfrm>
          <a:prstGeom prst="rect">
            <a:avLst/>
          </a:prstGeom>
          <a:noFill/>
        </p:spPr>
        <p:txBody>
          <a:bodyPr wrap="square">
            <a:spAutoFit/>
          </a:bodyPr>
          <a:lstStyle/>
          <a:p>
            <a:pPr algn="ctr"/>
            <a:r>
              <a:rPr lang="en-US" altLang="ja-JP" b="1" spc="-20" dirty="0" err="1">
                <a:effectLst/>
                <a:latin typeface="BIZ UDPゴシック" panose="020B0400000000000000" pitchFamily="50" charset="-128"/>
                <a:ea typeface="BIZ UDPゴシック" panose="020B0400000000000000" pitchFamily="50" charset="-128"/>
                <a:cs typeface="Georgia" panose="02040502050405020303" pitchFamily="18" charset="0"/>
              </a:rPr>
              <a:t>化学溶液</a:t>
            </a:r>
            <a:r>
              <a:rPr lang="ja-JP" altLang="en-US" b="1" spc="-20" dirty="0">
                <a:effectLst/>
                <a:latin typeface="BIZ UDPゴシック" panose="020B0400000000000000" pitchFamily="50" charset="-128"/>
                <a:ea typeface="BIZ UDPゴシック" panose="020B0400000000000000" pitchFamily="50" charset="-128"/>
                <a:cs typeface="Georgia" panose="02040502050405020303" pitchFamily="18" charset="0"/>
              </a:rPr>
              <a:t>処理</a:t>
            </a:r>
            <a:endParaRPr lang="en-US" altLang="ja-JP" b="1" spc="-20" dirty="0">
              <a:effectLst/>
              <a:latin typeface="BIZ UDPゴシック" panose="020B0400000000000000" pitchFamily="50" charset="-128"/>
              <a:ea typeface="BIZ UDPゴシック" panose="020B0400000000000000" pitchFamily="50" charset="-128"/>
              <a:cs typeface="Georgia" panose="02040502050405020303" pitchFamily="18" charset="0"/>
            </a:endParaRPr>
          </a:p>
          <a:p>
            <a:endParaRPr lang="en-US" altLang="ja-JP" sz="1400" spc="-20" dirty="0">
              <a:effectLst/>
              <a:latin typeface="BIZ UDPゴシック" panose="020B0400000000000000" pitchFamily="50" charset="-128"/>
              <a:ea typeface="BIZ UDPゴシック" panose="020B0400000000000000" pitchFamily="50" charset="-128"/>
              <a:cs typeface="Georgia" panose="02040502050405020303" pitchFamily="18" charset="0"/>
            </a:endParaRPr>
          </a:p>
          <a:p>
            <a:r>
              <a:rPr lang="ja-JP" altLang="en-US" sz="1400" spc="-20" dirty="0">
                <a:effectLst/>
                <a:latin typeface="BIZ UDPゴシック" panose="020B0400000000000000" pitchFamily="50" charset="-128"/>
                <a:ea typeface="BIZ UDPゴシック" panose="020B0400000000000000" pitchFamily="50" charset="-128"/>
                <a:cs typeface="Georgia" panose="02040502050405020303" pitchFamily="18" charset="0"/>
              </a:rPr>
              <a:t>　</a:t>
            </a:r>
            <a:r>
              <a:rPr lang="en-US" altLang="ja-JP" sz="1400" spc="-20" dirty="0" err="1">
                <a:effectLst/>
                <a:latin typeface="BIZ UDPゴシック" panose="020B0400000000000000" pitchFamily="50" charset="-128"/>
                <a:ea typeface="BIZ UDPゴシック" panose="020B0400000000000000" pitchFamily="50" charset="-128"/>
                <a:cs typeface="Georgia" panose="02040502050405020303" pitchFamily="18" charset="0"/>
              </a:rPr>
              <a:t>水酸化ナトリウム</a:t>
            </a:r>
            <a:endParaRPr lang="en-US" altLang="ja-JP" sz="1400" spc="-20" dirty="0">
              <a:effectLst/>
              <a:latin typeface="BIZ UDPゴシック" panose="020B0400000000000000" pitchFamily="50" charset="-128"/>
              <a:ea typeface="BIZ UDPゴシック" panose="020B0400000000000000" pitchFamily="50" charset="-128"/>
              <a:cs typeface="Georgia" panose="02040502050405020303" pitchFamily="18" charset="0"/>
            </a:endParaRPr>
          </a:p>
          <a:p>
            <a:r>
              <a:rPr lang="ja-JP" altLang="en-US" sz="1400" spc="-20" dirty="0">
                <a:effectLst/>
                <a:latin typeface="BIZ UDPゴシック" panose="020B0400000000000000" pitchFamily="50" charset="-128"/>
                <a:ea typeface="BIZ UDPゴシック" panose="020B0400000000000000" pitchFamily="50" charset="-128"/>
                <a:cs typeface="Georgia" panose="02040502050405020303" pitchFamily="18" charset="0"/>
              </a:rPr>
              <a:t>　</a:t>
            </a:r>
            <a:r>
              <a:rPr lang="en-US" altLang="ja-JP" sz="1400" spc="-20" dirty="0" err="1">
                <a:effectLst/>
                <a:latin typeface="BIZ UDPゴシック" panose="020B0400000000000000" pitchFamily="50" charset="-128"/>
                <a:ea typeface="BIZ UDPゴシック" panose="020B0400000000000000" pitchFamily="50" charset="-128"/>
                <a:cs typeface="Georgia" panose="02040502050405020303" pitchFamily="18" charset="0"/>
              </a:rPr>
              <a:t>亜硫酸ナトリウム</a:t>
            </a:r>
            <a:endParaRPr lang="ja-JP" altLang="en-US" sz="1400" dirty="0">
              <a:latin typeface="BIZ UDPゴシック" panose="020B0400000000000000" pitchFamily="50" charset="-128"/>
              <a:ea typeface="BIZ UDPゴシック" panose="020B0400000000000000" pitchFamily="50" charset="-128"/>
            </a:endParaRPr>
          </a:p>
        </p:txBody>
      </p:sp>
      <p:sp>
        <p:nvSpPr>
          <p:cNvPr id="46" name="矢印: 山形 45">
            <a:extLst>
              <a:ext uri="{FF2B5EF4-FFF2-40B4-BE49-F238E27FC236}">
                <a16:creationId xmlns:a16="http://schemas.microsoft.com/office/drawing/2014/main" id="{0B8572DD-F6B4-4F66-B73D-C4F0BAD04711}"/>
              </a:ext>
            </a:extLst>
          </p:cNvPr>
          <p:cNvSpPr/>
          <p:nvPr/>
        </p:nvSpPr>
        <p:spPr>
          <a:xfrm>
            <a:off x="5423171" y="5134164"/>
            <a:ext cx="951117" cy="1227729"/>
          </a:xfrm>
          <a:prstGeom prst="chevron">
            <a:avLst>
              <a:gd name="adj" fmla="val 30871"/>
            </a:avLst>
          </a:prstGeom>
          <a:solidFill>
            <a:srgbClr val="C00000"/>
          </a:solidFill>
          <a:ln>
            <a:solidFill>
              <a:srgbClr val="FFC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2D4F4A5D-68B0-4695-8DBF-FC2F69A7FD2B}"/>
              </a:ext>
            </a:extLst>
          </p:cNvPr>
          <p:cNvSpPr txBox="1"/>
          <p:nvPr/>
        </p:nvSpPr>
        <p:spPr>
          <a:xfrm>
            <a:off x="5691343" y="5414059"/>
            <a:ext cx="528389" cy="646331"/>
          </a:xfrm>
          <a:prstGeom prst="rect">
            <a:avLst/>
          </a:prstGeom>
          <a:noFill/>
        </p:spPr>
        <p:txBody>
          <a:bodyPr wrap="square">
            <a:spAutoFit/>
          </a:bodyPr>
          <a:lstStyle/>
          <a:p>
            <a:pPr algn="ctr"/>
            <a:r>
              <a:rPr lang="ja-JP" altLang="en-US" b="1" dirty="0">
                <a:solidFill>
                  <a:schemeClr val="bg1"/>
                </a:solidFill>
                <a:latin typeface="BIZ UDPゴシック" panose="020B0400000000000000" pitchFamily="50" charset="-128"/>
                <a:ea typeface="BIZ UDPゴシック" panose="020B0400000000000000" pitchFamily="50" charset="-128"/>
              </a:rPr>
              <a:t>煮沸</a:t>
            </a:r>
          </a:p>
        </p:txBody>
      </p:sp>
      <p:sp>
        <p:nvSpPr>
          <p:cNvPr id="49" name="矢印: 山形 48">
            <a:extLst>
              <a:ext uri="{FF2B5EF4-FFF2-40B4-BE49-F238E27FC236}">
                <a16:creationId xmlns:a16="http://schemas.microsoft.com/office/drawing/2014/main" id="{D44A94B5-8DC5-4E0E-8558-BFB7D7D9E5C5}"/>
              </a:ext>
            </a:extLst>
          </p:cNvPr>
          <p:cNvSpPr/>
          <p:nvPr/>
        </p:nvSpPr>
        <p:spPr>
          <a:xfrm>
            <a:off x="6180308" y="5123359"/>
            <a:ext cx="1986500" cy="1227729"/>
          </a:xfrm>
          <a:prstGeom prst="chevron">
            <a:avLst>
              <a:gd name="adj" fmla="val 25325"/>
            </a:avLst>
          </a:prstGeom>
          <a:solidFill>
            <a:schemeClr val="accent3">
              <a:lumMod val="50000"/>
            </a:schemeClr>
          </a:solidFill>
          <a:ln w="38100">
            <a:solidFill>
              <a:srgbClr val="C00000"/>
            </a:solidFill>
          </a:ln>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a:extLst>
              <a:ext uri="{FF2B5EF4-FFF2-40B4-BE49-F238E27FC236}">
                <a16:creationId xmlns:a16="http://schemas.microsoft.com/office/drawing/2014/main" id="{F9F21D65-4F1E-4496-8935-3786E5535921}"/>
              </a:ext>
            </a:extLst>
          </p:cNvPr>
          <p:cNvSpPr txBox="1"/>
          <p:nvPr/>
        </p:nvSpPr>
        <p:spPr>
          <a:xfrm>
            <a:off x="6381065" y="5359599"/>
            <a:ext cx="1593424" cy="707886"/>
          </a:xfrm>
          <a:prstGeom prst="rect">
            <a:avLst/>
          </a:prstGeom>
          <a:noFill/>
        </p:spPr>
        <p:txBody>
          <a:bodyPr wrap="square">
            <a:spAutoFit/>
          </a:bodyPr>
          <a:lstStyle/>
          <a:p>
            <a:pPr algn="ctr"/>
            <a:r>
              <a:rPr lang="en-US" altLang="ja-JP" sz="2000" b="1" spc="-20" dirty="0">
                <a:solidFill>
                  <a:schemeClr val="bg1"/>
                </a:solidFill>
                <a:effectLst/>
                <a:latin typeface="BIZ UDPゴシック" panose="020B0400000000000000" pitchFamily="50" charset="-128"/>
                <a:ea typeface="BIZ UDPゴシック" panose="020B0400000000000000" pitchFamily="50" charset="-128"/>
                <a:cs typeface="Georgia" panose="02040502050405020303" pitchFamily="18" charset="0"/>
              </a:rPr>
              <a:t>100℃</a:t>
            </a:r>
          </a:p>
          <a:p>
            <a:pPr algn="ctr"/>
            <a:r>
              <a:rPr lang="en-US" altLang="ja-JP" sz="2000" b="1" spc="-20" dirty="0">
                <a:solidFill>
                  <a:schemeClr val="bg1"/>
                </a:solidFill>
                <a:effectLst/>
                <a:latin typeface="BIZ UDPゴシック" panose="020B0400000000000000" pitchFamily="50" charset="-128"/>
                <a:ea typeface="BIZ UDPゴシック" panose="020B0400000000000000" pitchFamily="50" charset="-128"/>
                <a:cs typeface="Georgia" panose="02040502050405020303" pitchFamily="18" charset="0"/>
              </a:rPr>
              <a:t>1日圧縮</a:t>
            </a:r>
            <a:endParaRPr lang="ja-JP" altLang="en-US" sz="2000" b="1" dirty="0">
              <a:solidFill>
                <a:schemeClr val="bg1"/>
              </a:solidFill>
              <a:latin typeface="BIZ UDPゴシック" panose="020B0400000000000000" pitchFamily="50" charset="-128"/>
              <a:ea typeface="BIZ UDPゴシック" panose="020B0400000000000000" pitchFamily="50" charset="-128"/>
            </a:endParaRPr>
          </a:p>
        </p:txBody>
      </p:sp>
      <p:sp>
        <p:nvSpPr>
          <p:cNvPr id="52" name="円柱 51">
            <a:extLst>
              <a:ext uri="{FF2B5EF4-FFF2-40B4-BE49-F238E27FC236}">
                <a16:creationId xmlns:a16="http://schemas.microsoft.com/office/drawing/2014/main" id="{ACE517B6-CB4A-4013-96A9-32AD7AF6C97C}"/>
              </a:ext>
            </a:extLst>
          </p:cNvPr>
          <p:cNvSpPr/>
          <p:nvPr/>
        </p:nvSpPr>
        <p:spPr>
          <a:xfrm>
            <a:off x="8961190" y="4426213"/>
            <a:ext cx="1168940" cy="2067719"/>
          </a:xfrm>
          <a:prstGeom prst="can">
            <a:avLst>
              <a:gd name="adj" fmla="val 11809"/>
            </a:avLst>
          </a:prstGeom>
          <a:solidFill>
            <a:schemeClr val="accent2">
              <a:lumMod val="50000"/>
            </a:schemeClr>
          </a:solidFill>
          <a:ln>
            <a:solidFill>
              <a:schemeClr val="accent2">
                <a:lumMod val="60000"/>
                <a:lumOff val="40000"/>
              </a:schemeClr>
            </a:solidFill>
          </a:ln>
          <a:effectLst>
            <a:glow rad="139700">
              <a:schemeClr val="accent3">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a:latin typeface="UD デジタル 教科書体 NK-B" panose="02020700000000000000" pitchFamily="18" charset="-128"/>
                <a:ea typeface="UD デジタル 教科書体 NK-B" panose="02020700000000000000" pitchFamily="18" charset="-128"/>
              </a:rPr>
              <a:t>超</a:t>
            </a:r>
            <a:endParaRPr lang="en-US" altLang="ja-JP" sz="3600" b="1" dirty="0">
              <a:latin typeface="UD デジタル 教科書体 NK-B" panose="02020700000000000000" pitchFamily="18" charset="-128"/>
              <a:ea typeface="UD デジタル 教科書体 NK-B" panose="02020700000000000000" pitchFamily="18" charset="-128"/>
            </a:endParaRPr>
          </a:p>
          <a:p>
            <a:pPr algn="ctr"/>
            <a:r>
              <a:rPr lang="ja-JP" altLang="en-US" sz="3600" b="1" dirty="0">
                <a:latin typeface="UD デジタル 教科書体 NK-B" panose="02020700000000000000" pitchFamily="18" charset="-128"/>
                <a:ea typeface="UD デジタル 教科書体 NK-B" panose="02020700000000000000" pitchFamily="18" charset="-128"/>
              </a:rPr>
              <a:t>硬</a:t>
            </a:r>
            <a:endParaRPr lang="en-US" altLang="ja-JP" sz="3600" b="1" dirty="0">
              <a:latin typeface="UD デジタル 教科書体 NK-B" panose="02020700000000000000" pitchFamily="18" charset="-128"/>
              <a:ea typeface="UD デジタル 教科書体 NK-B" panose="02020700000000000000" pitchFamily="18" charset="-128"/>
            </a:endParaRPr>
          </a:p>
          <a:p>
            <a:pPr algn="ctr"/>
            <a:r>
              <a:rPr lang="ja-JP" altLang="en-US" sz="2000" dirty="0"/>
              <a:t>木</a:t>
            </a:r>
            <a:endParaRPr lang="en-US" altLang="ja-JP" sz="2000" dirty="0"/>
          </a:p>
          <a:p>
            <a:pPr algn="ctr"/>
            <a:r>
              <a:rPr lang="ja-JP" altLang="en-US" sz="2000" dirty="0"/>
              <a:t>材</a:t>
            </a:r>
            <a:endParaRPr kumimoji="1" lang="ja-JP" altLang="en-US" dirty="0"/>
          </a:p>
        </p:txBody>
      </p:sp>
      <p:sp>
        <p:nvSpPr>
          <p:cNvPr id="56" name="矢印: 右 55">
            <a:extLst>
              <a:ext uri="{FF2B5EF4-FFF2-40B4-BE49-F238E27FC236}">
                <a16:creationId xmlns:a16="http://schemas.microsoft.com/office/drawing/2014/main" id="{3144AB08-0672-427A-82E6-6C87258E2ED1}"/>
              </a:ext>
            </a:extLst>
          </p:cNvPr>
          <p:cNvSpPr/>
          <p:nvPr/>
        </p:nvSpPr>
        <p:spPr>
          <a:xfrm>
            <a:off x="8411581" y="5209482"/>
            <a:ext cx="466265" cy="978613"/>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矢印: 右 59">
            <a:extLst>
              <a:ext uri="{FF2B5EF4-FFF2-40B4-BE49-F238E27FC236}">
                <a16:creationId xmlns:a16="http://schemas.microsoft.com/office/drawing/2014/main" id="{628D0915-812F-4C59-B0B5-34A35668E682}"/>
              </a:ext>
            </a:extLst>
          </p:cNvPr>
          <p:cNvSpPr/>
          <p:nvPr/>
        </p:nvSpPr>
        <p:spPr>
          <a:xfrm>
            <a:off x="10202415" y="5209482"/>
            <a:ext cx="466265" cy="707886"/>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柱 60">
            <a:extLst>
              <a:ext uri="{FF2B5EF4-FFF2-40B4-BE49-F238E27FC236}">
                <a16:creationId xmlns:a16="http://schemas.microsoft.com/office/drawing/2014/main" id="{9752462D-5539-402B-BA32-9FFB14050CD4}"/>
              </a:ext>
            </a:extLst>
          </p:cNvPr>
          <p:cNvSpPr/>
          <p:nvPr/>
        </p:nvSpPr>
        <p:spPr>
          <a:xfrm>
            <a:off x="10722675" y="4371098"/>
            <a:ext cx="988785" cy="2358250"/>
          </a:xfrm>
          <a:prstGeom prst="can">
            <a:avLst>
              <a:gd name="adj" fmla="val 2809"/>
            </a:avLst>
          </a:prstGeom>
          <a:solidFill>
            <a:schemeClr val="accent4">
              <a:lumMod val="75000"/>
            </a:schemeClr>
          </a:solidFill>
          <a:ln>
            <a:solidFill>
              <a:schemeClr val="accent2">
                <a:lumMod val="60000"/>
                <a:lumOff val="40000"/>
              </a:schemeClr>
            </a:solidFill>
          </a:ln>
          <a:effectLst>
            <a:glow rad="228600">
              <a:schemeClr val="accent4">
                <a:satMod val="175000"/>
                <a:alpha val="40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再</a:t>
            </a:r>
            <a:endParaRPr kumimoji="1" lang="en-US" altLang="ja-JP" sz="2400" dirty="0"/>
          </a:p>
          <a:p>
            <a:pPr algn="ctr"/>
            <a:r>
              <a:rPr lang="ja-JP" altLang="en-US" sz="2400" dirty="0"/>
              <a:t>利</a:t>
            </a:r>
            <a:endParaRPr lang="en-US" altLang="ja-JP" sz="2400" dirty="0"/>
          </a:p>
          <a:p>
            <a:pPr algn="ctr"/>
            <a:r>
              <a:rPr lang="ja-JP" altLang="en-US" sz="2400" dirty="0"/>
              <a:t>用</a:t>
            </a:r>
            <a:endParaRPr kumimoji="1" lang="ja-JP" altLang="en-US" sz="2400" dirty="0"/>
          </a:p>
        </p:txBody>
      </p:sp>
      <p:pic>
        <p:nvPicPr>
          <p:cNvPr id="8" name="図 7">
            <a:extLst>
              <a:ext uri="{FF2B5EF4-FFF2-40B4-BE49-F238E27FC236}">
                <a16:creationId xmlns:a16="http://schemas.microsoft.com/office/drawing/2014/main" id="{0F5F93EE-9EEF-40FB-93E3-305F9467A2AD}"/>
              </a:ext>
            </a:extLst>
          </p:cNvPr>
          <p:cNvPicPr>
            <a:picLocks noChangeAspect="1"/>
          </p:cNvPicPr>
          <p:nvPr/>
        </p:nvPicPr>
        <p:blipFill>
          <a:blip r:embed="rId2"/>
          <a:stretch>
            <a:fillRect/>
          </a:stretch>
        </p:blipFill>
        <p:spPr>
          <a:xfrm>
            <a:off x="3558182" y="88184"/>
            <a:ext cx="5211284" cy="3496365"/>
          </a:xfrm>
          <a:custGeom>
            <a:avLst/>
            <a:gdLst>
              <a:gd name="connsiteX0" fmla="*/ 0 w 5211284"/>
              <a:gd name="connsiteY0" fmla="*/ 0 h 3496365"/>
              <a:gd name="connsiteX1" fmla="*/ 599298 w 5211284"/>
              <a:gd name="connsiteY1" fmla="*/ 0 h 3496365"/>
              <a:gd name="connsiteX2" fmla="*/ 1250708 w 5211284"/>
              <a:gd name="connsiteY2" fmla="*/ 0 h 3496365"/>
              <a:gd name="connsiteX3" fmla="*/ 1902119 w 5211284"/>
              <a:gd name="connsiteY3" fmla="*/ 0 h 3496365"/>
              <a:gd name="connsiteX4" fmla="*/ 2553529 w 5211284"/>
              <a:gd name="connsiteY4" fmla="*/ 0 h 3496365"/>
              <a:gd name="connsiteX5" fmla="*/ 3257053 w 5211284"/>
              <a:gd name="connsiteY5" fmla="*/ 0 h 3496365"/>
              <a:gd name="connsiteX6" fmla="*/ 3804237 w 5211284"/>
              <a:gd name="connsiteY6" fmla="*/ 0 h 3496365"/>
              <a:gd name="connsiteX7" fmla="*/ 4403535 w 5211284"/>
              <a:gd name="connsiteY7" fmla="*/ 0 h 3496365"/>
              <a:gd name="connsiteX8" fmla="*/ 5211284 w 5211284"/>
              <a:gd name="connsiteY8" fmla="*/ 0 h 3496365"/>
              <a:gd name="connsiteX9" fmla="*/ 5211284 w 5211284"/>
              <a:gd name="connsiteY9" fmla="*/ 629346 h 3496365"/>
              <a:gd name="connsiteX10" fmla="*/ 5211284 w 5211284"/>
              <a:gd name="connsiteY10" fmla="*/ 1398546 h 3496365"/>
              <a:gd name="connsiteX11" fmla="*/ 5211284 w 5211284"/>
              <a:gd name="connsiteY11" fmla="*/ 2062855 h 3496365"/>
              <a:gd name="connsiteX12" fmla="*/ 5211284 w 5211284"/>
              <a:gd name="connsiteY12" fmla="*/ 2727165 h 3496365"/>
              <a:gd name="connsiteX13" fmla="*/ 5211284 w 5211284"/>
              <a:gd name="connsiteY13" fmla="*/ 3496365 h 3496365"/>
              <a:gd name="connsiteX14" fmla="*/ 4611986 w 5211284"/>
              <a:gd name="connsiteY14" fmla="*/ 3496365 h 3496365"/>
              <a:gd name="connsiteX15" fmla="*/ 3960576 w 5211284"/>
              <a:gd name="connsiteY15" fmla="*/ 3496365 h 3496365"/>
              <a:gd name="connsiteX16" fmla="*/ 3204940 w 5211284"/>
              <a:gd name="connsiteY16" fmla="*/ 3496365 h 3496365"/>
              <a:gd name="connsiteX17" fmla="*/ 2501416 w 5211284"/>
              <a:gd name="connsiteY17" fmla="*/ 3496365 h 3496365"/>
              <a:gd name="connsiteX18" fmla="*/ 1850006 w 5211284"/>
              <a:gd name="connsiteY18" fmla="*/ 3496365 h 3496365"/>
              <a:gd name="connsiteX19" fmla="*/ 1094370 w 5211284"/>
              <a:gd name="connsiteY19" fmla="*/ 3496365 h 3496365"/>
              <a:gd name="connsiteX20" fmla="*/ 599298 w 5211284"/>
              <a:gd name="connsiteY20" fmla="*/ 3496365 h 3496365"/>
              <a:gd name="connsiteX21" fmla="*/ 0 w 5211284"/>
              <a:gd name="connsiteY21" fmla="*/ 3496365 h 3496365"/>
              <a:gd name="connsiteX22" fmla="*/ 0 w 5211284"/>
              <a:gd name="connsiteY22" fmla="*/ 2901983 h 3496365"/>
              <a:gd name="connsiteX23" fmla="*/ 0 w 5211284"/>
              <a:gd name="connsiteY23" fmla="*/ 2272637 h 3496365"/>
              <a:gd name="connsiteX24" fmla="*/ 0 w 5211284"/>
              <a:gd name="connsiteY24" fmla="*/ 1678255 h 3496365"/>
              <a:gd name="connsiteX25" fmla="*/ 0 w 5211284"/>
              <a:gd name="connsiteY25" fmla="*/ 1083873 h 3496365"/>
              <a:gd name="connsiteX26" fmla="*/ 0 w 5211284"/>
              <a:gd name="connsiteY26" fmla="*/ 0 h 349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11284" h="3496365" fill="none" extrusionOk="0">
                <a:moveTo>
                  <a:pt x="0" y="0"/>
                </a:moveTo>
                <a:cubicBezTo>
                  <a:pt x="198404" y="12917"/>
                  <a:pt x="465758" y="19997"/>
                  <a:pt x="599298" y="0"/>
                </a:cubicBezTo>
                <a:cubicBezTo>
                  <a:pt x="732838" y="-19997"/>
                  <a:pt x="984037" y="-1055"/>
                  <a:pt x="1250708" y="0"/>
                </a:cubicBezTo>
                <a:cubicBezTo>
                  <a:pt x="1517379" y="1055"/>
                  <a:pt x="1652695" y="-18057"/>
                  <a:pt x="1902119" y="0"/>
                </a:cubicBezTo>
                <a:cubicBezTo>
                  <a:pt x="2151543" y="18057"/>
                  <a:pt x="2412846" y="31837"/>
                  <a:pt x="2553529" y="0"/>
                </a:cubicBezTo>
                <a:cubicBezTo>
                  <a:pt x="2694212" y="-31837"/>
                  <a:pt x="3007325" y="7889"/>
                  <a:pt x="3257053" y="0"/>
                </a:cubicBezTo>
                <a:cubicBezTo>
                  <a:pt x="3506781" y="-7889"/>
                  <a:pt x="3596643" y="-812"/>
                  <a:pt x="3804237" y="0"/>
                </a:cubicBezTo>
                <a:cubicBezTo>
                  <a:pt x="4011831" y="812"/>
                  <a:pt x="4229314" y="-21940"/>
                  <a:pt x="4403535" y="0"/>
                </a:cubicBezTo>
                <a:cubicBezTo>
                  <a:pt x="4577756" y="21940"/>
                  <a:pt x="5024904" y="17298"/>
                  <a:pt x="5211284" y="0"/>
                </a:cubicBezTo>
                <a:cubicBezTo>
                  <a:pt x="5197992" y="197593"/>
                  <a:pt x="5224647" y="404044"/>
                  <a:pt x="5211284" y="629346"/>
                </a:cubicBezTo>
                <a:cubicBezTo>
                  <a:pt x="5197921" y="854648"/>
                  <a:pt x="5214853" y="1170066"/>
                  <a:pt x="5211284" y="1398546"/>
                </a:cubicBezTo>
                <a:cubicBezTo>
                  <a:pt x="5207715" y="1627026"/>
                  <a:pt x="5189934" y="1870128"/>
                  <a:pt x="5211284" y="2062855"/>
                </a:cubicBezTo>
                <a:cubicBezTo>
                  <a:pt x="5232634" y="2255582"/>
                  <a:pt x="5215702" y="2529532"/>
                  <a:pt x="5211284" y="2727165"/>
                </a:cubicBezTo>
                <a:cubicBezTo>
                  <a:pt x="5206867" y="2924798"/>
                  <a:pt x="5199869" y="3171523"/>
                  <a:pt x="5211284" y="3496365"/>
                </a:cubicBezTo>
                <a:cubicBezTo>
                  <a:pt x="5002727" y="3485590"/>
                  <a:pt x="4748039" y="3485185"/>
                  <a:pt x="4611986" y="3496365"/>
                </a:cubicBezTo>
                <a:cubicBezTo>
                  <a:pt x="4475933" y="3507545"/>
                  <a:pt x="4104687" y="3498155"/>
                  <a:pt x="3960576" y="3496365"/>
                </a:cubicBezTo>
                <a:cubicBezTo>
                  <a:pt x="3816465" y="3494576"/>
                  <a:pt x="3407768" y="3464532"/>
                  <a:pt x="3204940" y="3496365"/>
                </a:cubicBezTo>
                <a:cubicBezTo>
                  <a:pt x="3002112" y="3528198"/>
                  <a:pt x="2785114" y="3480377"/>
                  <a:pt x="2501416" y="3496365"/>
                </a:cubicBezTo>
                <a:cubicBezTo>
                  <a:pt x="2217718" y="3512353"/>
                  <a:pt x="2005734" y="3505395"/>
                  <a:pt x="1850006" y="3496365"/>
                </a:cubicBezTo>
                <a:cubicBezTo>
                  <a:pt x="1694278" y="3487336"/>
                  <a:pt x="1457601" y="3521589"/>
                  <a:pt x="1094370" y="3496365"/>
                </a:cubicBezTo>
                <a:cubicBezTo>
                  <a:pt x="731139" y="3471141"/>
                  <a:pt x="706530" y="3498763"/>
                  <a:pt x="599298" y="3496365"/>
                </a:cubicBezTo>
                <a:cubicBezTo>
                  <a:pt x="492066" y="3493967"/>
                  <a:pt x="156814" y="3479434"/>
                  <a:pt x="0" y="3496365"/>
                </a:cubicBezTo>
                <a:cubicBezTo>
                  <a:pt x="252" y="3223156"/>
                  <a:pt x="-23783" y="3032086"/>
                  <a:pt x="0" y="2901983"/>
                </a:cubicBezTo>
                <a:cubicBezTo>
                  <a:pt x="23783" y="2771880"/>
                  <a:pt x="10704" y="2525042"/>
                  <a:pt x="0" y="2272637"/>
                </a:cubicBezTo>
                <a:cubicBezTo>
                  <a:pt x="-10704" y="2020232"/>
                  <a:pt x="670" y="1902524"/>
                  <a:pt x="0" y="1678255"/>
                </a:cubicBezTo>
                <a:cubicBezTo>
                  <a:pt x="-670" y="1453986"/>
                  <a:pt x="7926" y="1363894"/>
                  <a:pt x="0" y="1083873"/>
                </a:cubicBezTo>
                <a:cubicBezTo>
                  <a:pt x="-7926" y="803852"/>
                  <a:pt x="40114" y="422539"/>
                  <a:pt x="0" y="0"/>
                </a:cubicBezTo>
                <a:close/>
              </a:path>
              <a:path w="5211284" h="3496365" stroke="0" extrusionOk="0">
                <a:moveTo>
                  <a:pt x="0" y="0"/>
                </a:moveTo>
                <a:cubicBezTo>
                  <a:pt x="182719" y="20292"/>
                  <a:pt x="377802" y="25938"/>
                  <a:pt x="599298" y="0"/>
                </a:cubicBezTo>
                <a:cubicBezTo>
                  <a:pt x="820794" y="-25938"/>
                  <a:pt x="1115985" y="18449"/>
                  <a:pt x="1354934" y="0"/>
                </a:cubicBezTo>
                <a:cubicBezTo>
                  <a:pt x="1593883" y="-18449"/>
                  <a:pt x="1700851" y="11214"/>
                  <a:pt x="1902119" y="0"/>
                </a:cubicBezTo>
                <a:cubicBezTo>
                  <a:pt x="2103387" y="-11214"/>
                  <a:pt x="2281280" y="17135"/>
                  <a:pt x="2449303" y="0"/>
                </a:cubicBezTo>
                <a:cubicBezTo>
                  <a:pt x="2617326" y="-17135"/>
                  <a:pt x="2818805" y="-23337"/>
                  <a:pt x="3048601" y="0"/>
                </a:cubicBezTo>
                <a:cubicBezTo>
                  <a:pt x="3278397" y="23337"/>
                  <a:pt x="3446543" y="34351"/>
                  <a:pt x="3752124" y="0"/>
                </a:cubicBezTo>
                <a:cubicBezTo>
                  <a:pt x="4057705" y="-34351"/>
                  <a:pt x="4130502" y="18635"/>
                  <a:pt x="4455648" y="0"/>
                </a:cubicBezTo>
                <a:cubicBezTo>
                  <a:pt x="4780794" y="-18635"/>
                  <a:pt x="4939252" y="-31410"/>
                  <a:pt x="5211284" y="0"/>
                </a:cubicBezTo>
                <a:cubicBezTo>
                  <a:pt x="5193877" y="229749"/>
                  <a:pt x="5225212" y="407299"/>
                  <a:pt x="5211284" y="594382"/>
                </a:cubicBezTo>
                <a:cubicBezTo>
                  <a:pt x="5197356" y="781465"/>
                  <a:pt x="5194322" y="1167586"/>
                  <a:pt x="5211284" y="1363582"/>
                </a:cubicBezTo>
                <a:cubicBezTo>
                  <a:pt x="5228246" y="1559578"/>
                  <a:pt x="5242192" y="1766217"/>
                  <a:pt x="5211284" y="1992928"/>
                </a:cubicBezTo>
                <a:cubicBezTo>
                  <a:pt x="5180376" y="2219639"/>
                  <a:pt x="5210092" y="2420945"/>
                  <a:pt x="5211284" y="2622274"/>
                </a:cubicBezTo>
                <a:cubicBezTo>
                  <a:pt x="5212476" y="2823603"/>
                  <a:pt x="5182408" y="3215483"/>
                  <a:pt x="5211284" y="3496365"/>
                </a:cubicBezTo>
                <a:cubicBezTo>
                  <a:pt x="4930360" y="3528285"/>
                  <a:pt x="4708259" y="3472759"/>
                  <a:pt x="4559874" y="3496365"/>
                </a:cubicBezTo>
                <a:cubicBezTo>
                  <a:pt x="4411489" y="3519972"/>
                  <a:pt x="4040378" y="3485213"/>
                  <a:pt x="3856350" y="3496365"/>
                </a:cubicBezTo>
                <a:cubicBezTo>
                  <a:pt x="3672322" y="3507517"/>
                  <a:pt x="3275729" y="3509300"/>
                  <a:pt x="3100714" y="3496365"/>
                </a:cubicBezTo>
                <a:cubicBezTo>
                  <a:pt x="2925699" y="3483430"/>
                  <a:pt x="2839058" y="3473835"/>
                  <a:pt x="2605642" y="3496365"/>
                </a:cubicBezTo>
                <a:cubicBezTo>
                  <a:pt x="2372226" y="3518895"/>
                  <a:pt x="2264220" y="3516603"/>
                  <a:pt x="2058457" y="3496365"/>
                </a:cubicBezTo>
                <a:cubicBezTo>
                  <a:pt x="1852695" y="3476127"/>
                  <a:pt x="1467367" y="3510318"/>
                  <a:pt x="1302821" y="3496365"/>
                </a:cubicBezTo>
                <a:cubicBezTo>
                  <a:pt x="1138275" y="3482412"/>
                  <a:pt x="913408" y="3522504"/>
                  <a:pt x="651411" y="3496365"/>
                </a:cubicBezTo>
                <a:cubicBezTo>
                  <a:pt x="389414" y="3470227"/>
                  <a:pt x="297275" y="3471106"/>
                  <a:pt x="0" y="3496365"/>
                </a:cubicBezTo>
                <a:cubicBezTo>
                  <a:pt x="19391" y="3320434"/>
                  <a:pt x="22589" y="3147256"/>
                  <a:pt x="0" y="2901983"/>
                </a:cubicBezTo>
                <a:cubicBezTo>
                  <a:pt x="-22589" y="2656710"/>
                  <a:pt x="13562" y="2435190"/>
                  <a:pt x="0" y="2307601"/>
                </a:cubicBezTo>
                <a:cubicBezTo>
                  <a:pt x="-13562" y="2180012"/>
                  <a:pt x="18235" y="1865827"/>
                  <a:pt x="0" y="1713219"/>
                </a:cubicBezTo>
                <a:cubicBezTo>
                  <a:pt x="-18235" y="1560611"/>
                  <a:pt x="29645" y="1156060"/>
                  <a:pt x="0" y="978982"/>
                </a:cubicBezTo>
                <a:cubicBezTo>
                  <a:pt x="-29645" y="801904"/>
                  <a:pt x="-9763" y="318405"/>
                  <a:pt x="0" y="0"/>
                </a:cubicBezTo>
                <a:close/>
              </a:path>
            </a:pathLst>
          </a:custGeom>
          <a:ln>
            <a:solidFill>
              <a:schemeClr val="tx1"/>
            </a:solidFill>
            <a:extLst>
              <a:ext uri="{C807C97D-BFC1-408E-A445-0C87EB9F89A2}">
                <ask:lineSketchStyleProps xmlns:ask="http://schemas.microsoft.com/office/drawing/2018/sketchyshapes" sd="3913630571">
                  <a:prstGeom prst="rect">
                    <a:avLst/>
                  </a:prstGeom>
                  <ask:type>
                    <ask:lineSketchFreehand/>
                  </ask:type>
                </ask:lineSketchStyleProps>
              </a:ext>
            </a:extLst>
          </a:ln>
        </p:spPr>
      </p:pic>
      <p:sp>
        <p:nvSpPr>
          <p:cNvPr id="59" name="テキスト ボックス 58">
            <a:extLst>
              <a:ext uri="{FF2B5EF4-FFF2-40B4-BE49-F238E27FC236}">
                <a16:creationId xmlns:a16="http://schemas.microsoft.com/office/drawing/2014/main" id="{33133890-906E-4F78-BC53-4A1921AA4036}"/>
              </a:ext>
            </a:extLst>
          </p:cNvPr>
          <p:cNvSpPr txBox="1"/>
          <p:nvPr/>
        </p:nvSpPr>
        <p:spPr>
          <a:xfrm>
            <a:off x="6081417" y="3351572"/>
            <a:ext cx="2752927" cy="261610"/>
          </a:xfrm>
          <a:prstGeom prst="rect">
            <a:avLst/>
          </a:prstGeom>
          <a:noFill/>
        </p:spPr>
        <p:txBody>
          <a:bodyPr wrap="square" rtlCol="0">
            <a:spAutoFit/>
          </a:bodyPr>
          <a:lstStyle/>
          <a:p>
            <a:pPr algn="r"/>
            <a:r>
              <a:rPr kumimoji="1" lang="ja-JP" altLang="en-US" sz="1100" b="1" dirty="0">
                <a:latin typeface="BIZ UDPゴシック" panose="020B0400000000000000" pitchFamily="50" charset="-128"/>
                <a:ea typeface="BIZ UDPゴシック" panose="020B0400000000000000" pitchFamily="50" charset="-128"/>
              </a:rPr>
              <a:t>写真：米国立再生エネルギー研究所</a:t>
            </a:r>
          </a:p>
        </p:txBody>
      </p:sp>
      <p:cxnSp>
        <p:nvCxnSpPr>
          <p:cNvPr id="17" name="コネクタ: カギ線 16">
            <a:extLst>
              <a:ext uri="{FF2B5EF4-FFF2-40B4-BE49-F238E27FC236}">
                <a16:creationId xmlns:a16="http://schemas.microsoft.com/office/drawing/2014/main" id="{D05424F4-9C3F-400D-9D94-6095EF081CDC}"/>
              </a:ext>
            </a:extLst>
          </p:cNvPr>
          <p:cNvCxnSpPr>
            <a:cxnSpLocks/>
          </p:cNvCxnSpPr>
          <p:nvPr/>
        </p:nvCxnSpPr>
        <p:spPr>
          <a:xfrm flipV="1">
            <a:off x="2891769" y="1884108"/>
            <a:ext cx="282259" cy="2790700"/>
          </a:xfrm>
          <a:prstGeom prst="bentConnector2">
            <a:avLst/>
          </a:prstGeom>
          <a:ln w="28575">
            <a:solidFill>
              <a:schemeClr val="accent4">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矢印: 右 22">
            <a:extLst>
              <a:ext uri="{FF2B5EF4-FFF2-40B4-BE49-F238E27FC236}">
                <a16:creationId xmlns:a16="http://schemas.microsoft.com/office/drawing/2014/main" id="{9490B815-3C64-4C6D-A68B-26425DE9A690}"/>
              </a:ext>
            </a:extLst>
          </p:cNvPr>
          <p:cNvSpPr/>
          <p:nvPr/>
        </p:nvSpPr>
        <p:spPr>
          <a:xfrm>
            <a:off x="8821530" y="1607271"/>
            <a:ext cx="664179" cy="666681"/>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749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77836" y="71812"/>
            <a:ext cx="11146068" cy="997068"/>
          </a:xfrm>
          <a:prstGeom prst="rect">
            <a:avLst/>
          </a:prstGeom>
        </p:spPr>
        <p:txBody>
          <a:bodyPr vert="horz" wrap="square" lIns="0" tIns="12065" rIns="0" bIns="0" rtlCol="0">
            <a:spAutoFit/>
          </a:bodyPr>
          <a:lstStyle/>
          <a:p>
            <a:pPr marL="12700" algn="ctr">
              <a:lnSpc>
                <a:spcPct val="100000"/>
              </a:lnSpc>
              <a:spcBef>
                <a:spcPts val="95"/>
              </a:spcBef>
            </a:pPr>
            <a:r>
              <a:rPr lang="ja-JP" altLang="en-US" sz="3200" b="1" spc="-35" dirty="0">
                <a:latin typeface="BIZ UDP明朝 Medium" panose="02020500000000000000" pitchFamily="18" charset="-128"/>
                <a:ea typeface="BIZ UDP明朝 Medium" panose="02020500000000000000" pitchFamily="18" charset="-128"/>
              </a:rPr>
              <a:t>廃材をアップサイクルして鋼鉄より硬い「超硬木材」を生産</a:t>
            </a:r>
            <a:br>
              <a:rPr lang="en-US" altLang="ja-JP" sz="3200" b="1" spc="-35" dirty="0">
                <a:latin typeface="BIZ UDP明朝 Medium" panose="02020500000000000000" pitchFamily="18" charset="-128"/>
                <a:ea typeface="BIZ UDP明朝 Medium" panose="02020500000000000000" pitchFamily="18" charset="-128"/>
              </a:rPr>
            </a:br>
            <a:r>
              <a:rPr lang="ja-JP" altLang="en-US" sz="3200" b="1" spc="-35" dirty="0">
                <a:latin typeface="BIZ UDP明朝 Medium" panose="02020500000000000000" pitchFamily="18" charset="-128"/>
                <a:ea typeface="BIZ UDP明朝 Medium" panose="02020500000000000000" pitchFamily="18" charset="-128"/>
              </a:rPr>
              <a:t>木材からリグニンを除去！</a:t>
            </a:r>
            <a:endParaRPr sz="3200" b="1" dirty="0">
              <a:latin typeface="BIZ UDP明朝 Medium" panose="02020500000000000000" pitchFamily="18" charset="-128"/>
              <a:ea typeface="BIZ UDP明朝 Medium" panose="02020500000000000000" pitchFamily="18" charset="-128"/>
            </a:endParaRPr>
          </a:p>
        </p:txBody>
      </p:sp>
      <p:sp>
        <p:nvSpPr>
          <p:cNvPr id="13" name="object 13"/>
          <p:cNvSpPr txBox="1"/>
          <p:nvPr/>
        </p:nvSpPr>
        <p:spPr>
          <a:xfrm>
            <a:off x="155229" y="1236852"/>
            <a:ext cx="7399655" cy="5327015"/>
          </a:xfrm>
          <a:prstGeom prst="rect">
            <a:avLst/>
          </a:prstGeom>
        </p:spPr>
        <p:txBody>
          <a:bodyPr vert="horz" wrap="square" lIns="0" tIns="12700" rIns="0" bIns="0" rtlCol="0">
            <a:spAutoFit/>
          </a:bodyPr>
          <a:lstStyle/>
          <a:p>
            <a:pPr algn="ctr">
              <a:lnSpc>
                <a:spcPct val="100000"/>
              </a:lnSpc>
              <a:spcBef>
                <a:spcPts val="100"/>
              </a:spcBef>
            </a:pPr>
            <a:r>
              <a:rPr sz="2000" b="0" spc="-15" dirty="0">
                <a:latin typeface="BIZ UDP明朝 Medium"/>
                <a:cs typeface="BIZ UDP明朝 Medium"/>
              </a:rPr>
              <a:t>「圧縮すると鉄より強くなる木材」と「人工の疑似木材」</a:t>
            </a:r>
            <a:endParaRPr sz="2000" dirty="0">
              <a:latin typeface="BIZ UDP明朝 Medium"/>
              <a:cs typeface="BIZ UDP明朝 Medium"/>
            </a:endParaRPr>
          </a:p>
          <a:p>
            <a:pPr marL="52069" marR="43180" algn="just">
              <a:lnSpc>
                <a:spcPct val="100000"/>
              </a:lnSpc>
              <a:spcBef>
                <a:spcPts val="1300"/>
              </a:spcBef>
            </a:pPr>
            <a:r>
              <a:rPr sz="1400" b="0" spc="-5" dirty="0">
                <a:latin typeface="BIZ UDP明朝 Medium"/>
                <a:cs typeface="BIZ UDP明朝 Medium"/>
              </a:rPr>
              <a:t>今、モノづくりの最先端では、製造した製品全部を最終的に自然環境に戻せる素材の研究が続け</a:t>
            </a:r>
            <a:r>
              <a:rPr sz="1400" b="0" spc="-15" dirty="0">
                <a:latin typeface="BIZ UDP明朝 Medium"/>
                <a:cs typeface="BIZ UDP明朝 Medium"/>
              </a:rPr>
              <a:t>られている。生物由来で生体適合性を持ち自然に戻せる材料は様々あるが、中でも木材の利用は長年研究が行なわれてきた。この木材の最大の欠点は強度にある。</a:t>
            </a:r>
            <a:endParaRPr sz="1400" dirty="0">
              <a:latin typeface="BIZ UDP明朝 Medium"/>
              <a:cs typeface="BIZ UDP明朝 Medium"/>
            </a:endParaRPr>
          </a:p>
          <a:p>
            <a:pPr>
              <a:lnSpc>
                <a:spcPct val="100000"/>
              </a:lnSpc>
              <a:spcBef>
                <a:spcPts val="15"/>
              </a:spcBef>
            </a:pPr>
            <a:endParaRPr sz="1050" dirty="0">
              <a:latin typeface="BIZ UDP明朝 Medium"/>
              <a:cs typeface="BIZ UDP明朝 Medium"/>
            </a:endParaRPr>
          </a:p>
          <a:p>
            <a:pPr marL="52705" marR="37465" indent="-635" algn="just">
              <a:lnSpc>
                <a:spcPct val="100000"/>
              </a:lnSpc>
              <a:spcBef>
                <a:spcPts val="5"/>
              </a:spcBef>
            </a:pPr>
            <a:r>
              <a:rPr sz="1400" b="0" dirty="0">
                <a:latin typeface="BIZ UDP明朝 Medium"/>
                <a:cs typeface="BIZ UDP明朝 Medium"/>
              </a:rPr>
              <a:t>Nature（554</a:t>
            </a:r>
            <a:r>
              <a:rPr sz="1400" b="0" spc="95" dirty="0">
                <a:latin typeface="BIZ UDP明朝 Medium"/>
                <a:cs typeface="BIZ UDP明朝 Medium"/>
              </a:rPr>
              <a:t>号</a:t>
            </a:r>
            <a:r>
              <a:rPr sz="1400" b="0" spc="100" dirty="0">
                <a:latin typeface="BIZ UDP明朝 Medium"/>
                <a:cs typeface="BIZ UDP明朝 Medium"/>
              </a:rPr>
              <a:t>）</a:t>
            </a:r>
            <a:r>
              <a:rPr sz="1400" b="0" spc="90" dirty="0">
                <a:latin typeface="BIZ UDP明朝 Medium"/>
                <a:cs typeface="BIZ UDP明朝 Medium"/>
              </a:rPr>
              <a:t>には、メリーランド大学カレッジパーク校</a:t>
            </a:r>
            <a:r>
              <a:rPr sz="1400" b="0" dirty="0">
                <a:latin typeface="BIZ UDP明朝 Medium"/>
                <a:cs typeface="BIZ UDP明朝 Medium"/>
              </a:rPr>
              <a:t>（Department</a:t>
            </a:r>
            <a:r>
              <a:rPr sz="1400" b="0" spc="15" dirty="0">
                <a:latin typeface="BIZ UDP明朝 Medium"/>
                <a:cs typeface="BIZ UDP明朝 Medium"/>
              </a:rPr>
              <a:t>  </a:t>
            </a:r>
            <a:r>
              <a:rPr sz="1400" b="0" dirty="0">
                <a:latin typeface="BIZ UDP明朝 Medium"/>
                <a:cs typeface="BIZ UDP明朝 Medium"/>
              </a:rPr>
              <a:t>of</a:t>
            </a:r>
            <a:r>
              <a:rPr sz="1400" b="0" spc="20" dirty="0">
                <a:latin typeface="BIZ UDP明朝 Medium"/>
                <a:cs typeface="BIZ UDP明朝 Medium"/>
              </a:rPr>
              <a:t>  </a:t>
            </a:r>
            <a:r>
              <a:rPr sz="1400" b="0" spc="-10" dirty="0">
                <a:latin typeface="BIZ UDP明朝 Medium"/>
                <a:cs typeface="BIZ UDP明朝 Medium"/>
              </a:rPr>
              <a:t>Mechanical </a:t>
            </a:r>
            <a:r>
              <a:rPr sz="1400" b="0" dirty="0">
                <a:latin typeface="BIZ UDP明朝 Medium"/>
                <a:cs typeface="BIZ UDP明朝 Medium"/>
              </a:rPr>
              <a:t>Engineering</a:t>
            </a:r>
            <a:r>
              <a:rPr sz="1400" b="0" spc="145" dirty="0">
                <a:latin typeface="BIZ UDP明朝 Medium"/>
                <a:cs typeface="BIZ UDP明朝 Medium"/>
              </a:rPr>
              <a:t>, </a:t>
            </a:r>
            <a:r>
              <a:rPr sz="1400" b="0" dirty="0">
                <a:latin typeface="BIZ UDP明朝 Medium"/>
                <a:cs typeface="BIZ UDP明朝 Medium"/>
              </a:rPr>
              <a:t>University</a:t>
            </a:r>
            <a:r>
              <a:rPr sz="1400" b="0" spc="290" dirty="0">
                <a:latin typeface="BIZ UDP明朝 Medium"/>
                <a:cs typeface="BIZ UDP明朝 Medium"/>
              </a:rPr>
              <a:t> </a:t>
            </a:r>
            <a:r>
              <a:rPr sz="1400" b="0" dirty="0">
                <a:latin typeface="BIZ UDP明朝 Medium"/>
                <a:cs typeface="BIZ UDP明朝 Medium"/>
              </a:rPr>
              <a:t>of</a:t>
            </a:r>
            <a:r>
              <a:rPr sz="1400" b="0" spc="295" dirty="0">
                <a:latin typeface="BIZ UDP明朝 Medium"/>
                <a:cs typeface="BIZ UDP明朝 Medium"/>
              </a:rPr>
              <a:t> </a:t>
            </a:r>
            <a:r>
              <a:rPr sz="1400" b="0" dirty="0">
                <a:latin typeface="BIZ UDP明朝 Medium"/>
                <a:cs typeface="BIZ UDP明朝 Medium"/>
              </a:rPr>
              <a:t>Maryland,</a:t>
            </a:r>
            <a:r>
              <a:rPr sz="1400" b="0" spc="295" dirty="0">
                <a:latin typeface="BIZ UDP明朝 Medium"/>
                <a:cs typeface="BIZ UDP明朝 Medium"/>
              </a:rPr>
              <a:t> </a:t>
            </a:r>
            <a:r>
              <a:rPr sz="1400" b="0" dirty="0">
                <a:latin typeface="BIZ UDP明朝 Medium"/>
                <a:cs typeface="BIZ UDP明朝 Medium"/>
              </a:rPr>
              <a:t>College</a:t>
            </a:r>
            <a:r>
              <a:rPr sz="1400" b="0" spc="285" dirty="0">
                <a:latin typeface="BIZ UDP明朝 Medium"/>
                <a:cs typeface="BIZ UDP明朝 Medium"/>
              </a:rPr>
              <a:t> </a:t>
            </a:r>
            <a:r>
              <a:rPr sz="1400" b="0" dirty="0">
                <a:latin typeface="BIZ UDP明朝 Medium"/>
                <a:cs typeface="BIZ UDP明朝 Medium"/>
              </a:rPr>
              <a:t>Park）のTeng</a:t>
            </a:r>
            <a:r>
              <a:rPr sz="1400" b="0" spc="290" dirty="0">
                <a:latin typeface="BIZ UDP明朝 Medium"/>
                <a:cs typeface="BIZ UDP明朝 Medium"/>
              </a:rPr>
              <a:t> </a:t>
            </a:r>
            <a:r>
              <a:rPr sz="1400" b="0" dirty="0">
                <a:latin typeface="BIZ UDP明朝 Medium"/>
                <a:cs typeface="BIZ UDP明朝 Medium"/>
              </a:rPr>
              <a:t>Li</a:t>
            </a:r>
            <a:r>
              <a:rPr sz="1400" b="0" spc="-10" dirty="0">
                <a:latin typeface="BIZ UDP明朝 Medium"/>
                <a:cs typeface="BIZ UDP明朝 Medium"/>
              </a:rPr>
              <a:t>らが発表した論文</a:t>
            </a:r>
            <a:endParaRPr sz="1400" dirty="0">
              <a:latin typeface="BIZ UDP明朝 Medium"/>
              <a:cs typeface="BIZ UDP明朝 Medium"/>
            </a:endParaRPr>
          </a:p>
          <a:p>
            <a:pPr marL="52069" marR="40640" algn="just">
              <a:lnSpc>
                <a:spcPct val="100000"/>
              </a:lnSpc>
            </a:pPr>
            <a:r>
              <a:rPr sz="1400" b="0" dirty="0">
                <a:latin typeface="BIZ UDP明朝 Medium"/>
                <a:cs typeface="BIZ UDP明朝 Medium"/>
              </a:rPr>
              <a:t>「Processing bulk natural wood into a </a:t>
            </a:r>
            <a:r>
              <a:rPr sz="1400" b="0" spc="-10" dirty="0">
                <a:latin typeface="BIZ UDP明朝 Medium"/>
                <a:cs typeface="BIZ UDP明朝 Medium"/>
              </a:rPr>
              <a:t>high-</a:t>
            </a:r>
            <a:r>
              <a:rPr sz="1400" b="0" dirty="0">
                <a:latin typeface="BIZ UDP明朝 Medium"/>
                <a:cs typeface="BIZ UDP明朝 Medium"/>
              </a:rPr>
              <a:t>performance structural </a:t>
            </a:r>
            <a:r>
              <a:rPr sz="1400" b="0" spc="-10" dirty="0">
                <a:latin typeface="BIZ UDP明朝 Medium"/>
                <a:cs typeface="BIZ UDP明朝 Medium"/>
              </a:rPr>
              <a:t>material</a:t>
            </a:r>
            <a:r>
              <a:rPr sz="1400" b="0" spc="-25" dirty="0">
                <a:latin typeface="BIZ UDP明朝 Medium"/>
                <a:cs typeface="BIZ UDP明朝 Medium"/>
              </a:rPr>
              <a:t>」が</a:t>
            </a:r>
            <a:r>
              <a:rPr sz="1400" b="0" dirty="0">
                <a:latin typeface="BIZ UDP明朝 Medium"/>
                <a:cs typeface="BIZ UDP明朝 Medium"/>
              </a:rPr>
              <a:t>掲載されており、</a:t>
            </a:r>
            <a:r>
              <a:rPr sz="1400" b="1" u="sng" dirty="0">
                <a:solidFill>
                  <a:srgbClr val="C00000"/>
                </a:solidFill>
                <a:latin typeface="BIZ UDP明朝 Medium"/>
                <a:cs typeface="BIZ UDP明朝 Medium"/>
              </a:rPr>
              <a:t>木材のリグニン（lignin）とヘミセルロース（hemicellulose）</a:t>
            </a:r>
            <a:r>
              <a:rPr sz="1400" b="1" u="sng" spc="-10" dirty="0">
                <a:solidFill>
                  <a:srgbClr val="C00000"/>
                </a:solidFill>
                <a:latin typeface="BIZ UDP明朝 Medium"/>
                <a:cs typeface="BIZ UDP明朝 Medium"/>
              </a:rPr>
              <a:t>を除去して圧縮す</a:t>
            </a:r>
            <a:r>
              <a:rPr sz="1400" b="1" u="sng" spc="-20" dirty="0">
                <a:solidFill>
                  <a:srgbClr val="C00000"/>
                </a:solidFill>
                <a:latin typeface="BIZ UDP明朝 Medium"/>
                <a:cs typeface="BIZ UDP明朝 Medium"/>
              </a:rPr>
              <a:t>ると木材の強度が劇的に増す</a:t>
            </a:r>
            <a:r>
              <a:rPr sz="1400" b="0" spc="-20" dirty="0">
                <a:latin typeface="BIZ UDP明朝 Medium"/>
                <a:cs typeface="BIZ UDP明朝 Medium"/>
              </a:rPr>
              <a:t>との研究成果が発表されている。</a:t>
            </a:r>
            <a:endParaRPr sz="1400" dirty="0">
              <a:latin typeface="BIZ UDP明朝 Medium"/>
              <a:cs typeface="BIZ UDP明朝 Medium"/>
            </a:endParaRPr>
          </a:p>
          <a:p>
            <a:pPr>
              <a:lnSpc>
                <a:spcPct val="100000"/>
              </a:lnSpc>
              <a:spcBef>
                <a:spcPts val="15"/>
              </a:spcBef>
            </a:pPr>
            <a:endParaRPr sz="1300" dirty="0">
              <a:latin typeface="BIZ UDP明朝 Medium"/>
              <a:cs typeface="BIZ UDP明朝 Medium"/>
            </a:endParaRPr>
          </a:p>
          <a:p>
            <a:pPr marL="52069">
              <a:lnSpc>
                <a:spcPts val="1710"/>
              </a:lnSpc>
            </a:pPr>
            <a:r>
              <a:rPr sz="1450" i="1" spc="-35" dirty="0">
                <a:latin typeface="BIZ UDP明朝 Medium"/>
                <a:cs typeface="BIZ UDP明朝 Medium"/>
              </a:rPr>
              <a:t>Processing</a:t>
            </a:r>
            <a:r>
              <a:rPr sz="1450" i="1" spc="-75" dirty="0">
                <a:latin typeface="BIZ UDP明朝 Medium"/>
                <a:cs typeface="BIZ UDP明朝 Medium"/>
              </a:rPr>
              <a:t> </a:t>
            </a:r>
            <a:r>
              <a:rPr sz="1450" i="1" spc="-20" dirty="0">
                <a:latin typeface="BIZ UDP明朝 Medium"/>
                <a:cs typeface="BIZ UDP明朝 Medium"/>
              </a:rPr>
              <a:t>bulk</a:t>
            </a:r>
            <a:r>
              <a:rPr sz="1450" i="1" spc="-65" dirty="0">
                <a:latin typeface="BIZ UDP明朝 Medium"/>
                <a:cs typeface="BIZ UDP明朝 Medium"/>
              </a:rPr>
              <a:t> </a:t>
            </a:r>
            <a:r>
              <a:rPr sz="1450" i="1" spc="-25" dirty="0">
                <a:latin typeface="BIZ UDP明朝 Medium"/>
                <a:cs typeface="BIZ UDP明朝 Medium"/>
              </a:rPr>
              <a:t>natural</a:t>
            </a:r>
            <a:r>
              <a:rPr sz="1450" i="1" spc="-65" dirty="0">
                <a:latin typeface="BIZ UDP明朝 Medium"/>
                <a:cs typeface="BIZ UDP明朝 Medium"/>
              </a:rPr>
              <a:t> </a:t>
            </a:r>
            <a:r>
              <a:rPr sz="1450" i="1" spc="-25" dirty="0">
                <a:latin typeface="BIZ UDP明朝 Medium"/>
                <a:cs typeface="BIZ UDP明朝 Medium"/>
              </a:rPr>
              <a:t>wood</a:t>
            </a:r>
            <a:r>
              <a:rPr sz="1450" i="1" spc="-50" dirty="0">
                <a:latin typeface="BIZ UDP明朝 Medium"/>
                <a:cs typeface="BIZ UDP明朝 Medium"/>
              </a:rPr>
              <a:t> </a:t>
            </a:r>
            <a:r>
              <a:rPr sz="1450" i="1" spc="-20" dirty="0">
                <a:latin typeface="BIZ UDP明朝 Medium"/>
                <a:cs typeface="BIZ UDP明朝 Medium"/>
              </a:rPr>
              <a:t>into</a:t>
            </a:r>
            <a:r>
              <a:rPr sz="1450" i="1" spc="-50" dirty="0">
                <a:latin typeface="BIZ UDP明朝 Medium"/>
                <a:cs typeface="BIZ UDP明朝 Medium"/>
              </a:rPr>
              <a:t> </a:t>
            </a:r>
            <a:r>
              <a:rPr sz="1450" i="1" dirty="0">
                <a:latin typeface="BIZ UDP明朝 Medium"/>
                <a:cs typeface="BIZ UDP明朝 Medium"/>
              </a:rPr>
              <a:t>a</a:t>
            </a:r>
            <a:r>
              <a:rPr sz="1450" i="1" spc="-30" dirty="0">
                <a:latin typeface="BIZ UDP明朝 Medium"/>
                <a:cs typeface="BIZ UDP明朝 Medium"/>
              </a:rPr>
              <a:t> </a:t>
            </a:r>
            <a:r>
              <a:rPr sz="1450" i="1" spc="-35" dirty="0">
                <a:latin typeface="BIZ UDP明朝 Medium"/>
                <a:cs typeface="BIZ UDP明朝 Medium"/>
              </a:rPr>
              <a:t>high-performance</a:t>
            </a:r>
            <a:r>
              <a:rPr sz="1450" i="1" spc="-50" dirty="0">
                <a:latin typeface="BIZ UDP明朝 Medium"/>
                <a:cs typeface="BIZ UDP明朝 Medium"/>
              </a:rPr>
              <a:t> </a:t>
            </a:r>
            <a:r>
              <a:rPr sz="1450" i="1" spc="-30" dirty="0">
                <a:latin typeface="BIZ UDP明朝 Medium"/>
                <a:cs typeface="BIZ UDP明朝 Medium"/>
              </a:rPr>
              <a:t>structural</a:t>
            </a:r>
            <a:r>
              <a:rPr sz="1450" i="1" spc="-65" dirty="0">
                <a:latin typeface="BIZ UDP明朝 Medium"/>
                <a:cs typeface="BIZ UDP明朝 Medium"/>
              </a:rPr>
              <a:t> </a:t>
            </a:r>
            <a:r>
              <a:rPr sz="1450" i="1" spc="-10" dirty="0">
                <a:latin typeface="BIZ UDP明朝 Medium"/>
                <a:cs typeface="BIZ UDP明朝 Medium"/>
              </a:rPr>
              <a:t>material</a:t>
            </a:r>
            <a:endParaRPr sz="1450" dirty="0">
              <a:latin typeface="BIZ UDP明朝 Medium"/>
              <a:cs typeface="BIZ UDP明朝 Medium"/>
            </a:endParaRPr>
          </a:p>
          <a:p>
            <a:pPr marL="52069">
              <a:lnSpc>
                <a:spcPts val="1705"/>
              </a:lnSpc>
            </a:pPr>
            <a:r>
              <a:rPr sz="1450" i="1" spc="-30" dirty="0">
                <a:latin typeface="BIZ UDP明朝 Medium"/>
                <a:cs typeface="BIZ UDP明朝 Medium"/>
              </a:rPr>
              <a:t>（Nature</a:t>
            </a:r>
            <a:r>
              <a:rPr sz="1450" i="1" spc="-95" dirty="0">
                <a:latin typeface="BIZ UDP明朝 Medium"/>
                <a:cs typeface="BIZ UDP明朝 Medium"/>
              </a:rPr>
              <a:t> </a:t>
            </a:r>
            <a:r>
              <a:rPr sz="1450" i="1" spc="-30" dirty="0">
                <a:latin typeface="BIZ UDP明朝 Medium"/>
                <a:cs typeface="BIZ UDP明朝 Medium"/>
              </a:rPr>
              <a:t>volume</a:t>
            </a:r>
            <a:r>
              <a:rPr sz="1450" i="1" spc="-75" dirty="0">
                <a:latin typeface="BIZ UDP明朝 Medium"/>
                <a:cs typeface="BIZ UDP明朝 Medium"/>
              </a:rPr>
              <a:t> </a:t>
            </a:r>
            <a:r>
              <a:rPr sz="1450" i="1" spc="-25" dirty="0">
                <a:latin typeface="BIZ UDP明朝 Medium"/>
                <a:cs typeface="BIZ UDP明朝 Medium"/>
              </a:rPr>
              <a:t>554,</a:t>
            </a:r>
            <a:r>
              <a:rPr sz="1450" i="1" spc="-80" dirty="0">
                <a:latin typeface="BIZ UDP明朝 Medium"/>
                <a:cs typeface="BIZ UDP明朝 Medium"/>
              </a:rPr>
              <a:t> </a:t>
            </a:r>
            <a:r>
              <a:rPr sz="1450" i="1" spc="-20" dirty="0">
                <a:latin typeface="BIZ UDP明朝 Medium"/>
                <a:cs typeface="BIZ UDP明朝 Medium"/>
              </a:rPr>
              <a:t>pages</a:t>
            </a:r>
            <a:r>
              <a:rPr sz="1450" i="1" spc="-70" dirty="0">
                <a:latin typeface="BIZ UDP明朝 Medium"/>
                <a:cs typeface="BIZ UDP明朝 Medium"/>
              </a:rPr>
              <a:t> </a:t>
            </a:r>
            <a:r>
              <a:rPr sz="1450" i="1" spc="-40" dirty="0">
                <a:latin typeface="BIZ UDP明朝 Medium"/>
                <a:cs typeface="BIZ UDP明朝 Medium"/>
              </a:rPr>
              <a:t>224–228</a:t>
            </a:r>
            <a:r>
              <a:rPr sz="1450" i="1" spc="-85" dirty="0">
                <a:latin typeface="BIZ UDP明朝 Medium"/>
                <a:cs typeface="BIZ UDP明朝 Medium"/>
              </a:rPr>
              <a:t> </a:t>
            </a:r>
            <a:r>
              <a:rPr sz="1450" i="1" dirty="0">
                <a:latin typeface="BIZ UDP明朝 Medium"/>
                <a:cs typeface="BIZ UDP明朝 Medium"/>
              </a:rPr>
              <a:t>08</a:t>
            </a:r>
            <a:r>
              <a:rPr sz="1450" i="1" spc="-70" dirty="0">
                <a:latin typeface="BIZ UDP明朝 Medium"/>
                <a:cs typeface="BIZ UDP明朝 Medium"/>
              </a:rPr>
              <a:t> </a:t>
            </a:r>
            <a:r>
              <a:rPr sz="1450" i="1" spc="-30" dirty="0">
                <a:latin typeface="BIZ UDP明朝 Medium"/>
                <a:cs typeface="BIZ UDP明朝 Medium"/>
              </a:rPr>
              <a:t>February</a:t>
            </a:r>
            <a:r>
              <a:rPr sz="1450" i="1" spc="-90" dirty="0">
                <a:latin typeface="BIZ UDP明朝 Medium"/>
                <a:cs typeface="BIZ UDP明朝 Medium"/>
              </a:rPr>
              <a:t> </a:t>
            </a:r>
            <a:r>
              <a:rPr sz="1450" i="1" spc="-10" dirty="0">
                <a:latin typeface="BIZ UDP明朝 Medium"/>
                <a:cs typeface="BIZ UDP明朝 Medium"/>
              </a:rPr>
              <a:t>2018)</a:t>
            </a:r>
            <a:endParaRPr sz="1450" dirty="0">
              <a:latin typeface="BIZ UDP明朝 Medium"/>
              <a:cs typeface="BIZ UDP明朝 Medium"/>
            </a:endParaRPr>
          </a:p>
          <a:p>
            <a:pPr marL="52069">
              <a:lnSpc>
                <a:spcPts val="1675"/>
              </a:lnSpc>
            </a:pPr>
            <a:r>
              <a:rPr sz="1400" b="0" u="sng" spc="-10" dirty="0">
                <a:solidFill>
                  <a:srgbClr val="0563C1"/>
                </a:solidFill>
                <a:uFill>
                  <a:solidFill>
                    <a:srgbClr val="0563C1"/>
                  </a:solidFill>
                </a:uFill>
                <a:latin typeface="BIZ UDP明朝 Medium"/>
                <a:cs typeface="BIZ UDP明朝 Medium"/>
                <a:hlinkClick r:id="rId3"/>
              </a:rPr>
              <a:t>https://www.nature.com/articles/nature25476</a:t>
            </a:r>
            <a:endParaRPr sz="1400" dirty="0">
              <a:latin typeface="BIZ UDP明朝 Medium"/>
              <a:cs typeface="BIZ UDP明朝 Medium"/>
            </a:endParaRPr>
          </a:p>
          <a:p>
            <a:pPr>
              <a:lnSpc>
                <a:spcPct val="100000"/>
              </a:lnSpc>
              <a:spcBef>
                <a:spcPts val="5"/>
              </a:spcBef>
            </a:pPr>
            <a:endParaRPr sz="1350" dirty="0">
              <a:latin typeface="BIZ UDP明朝 Medium"/>
              <a:cs typeface="BIZ UDP明朝 Medium"/>
            </a:endParaRPr>
          </a:p>
          <a:p>
            <a:pPr marL="52069">
              <a:lnSpc>
                <a:spcPct val="100000"/>
              </a:lnSpc>
            </a:pPr>
            <a:r>
              <a:rPr sz="1400" b="0" spc="60" dirty="0">
                <a:latin typeface="BIZ UDP明朝 Medium"/>
                <a:cs typeface="BIZ UDP明朝 Medium"/>
              </a:rPr>
              <a:t>論文によれば、ナラやカシの木などオーク材を、水酸化ナトリウム</a:t>
            </a:r>
            <a:r>
              <a:rPr sz="1400" b="0" dirty="0">
                <a:latin typeface="BIZ UDP明朝 Medium"/>
                <a:cs typeface="BIZ UDP明朝 Medium"/>
              </a:rPr>
              <a:t>（NaOH）</a:t>
            </a:r>
            <a:r>
              <a:rPr sz="1400" b="0" spc="45" dirty="0">
                <a:latin typeface="BIZ UDP明朝 Medium"/>
                <a:cs typeface="BIZ UDP明朝 Medium"/>
              </a:rPr>
              <a:t>と亜硫酸ナトリウム</a:t>
            </a:r>
            <a:endParaRPr sz="1400" dirty="0">
              <a:latin typeface="BIZ UDP明朝 Medium"/>
              <a:cs typeface="BIZ UDP明朝 Medium"/>
            </a:endParaRPr>
          </a:p>
          <a:p>
            <a:pPr marL="51435" marR="43815" indent="635" algn="just">
              <a:lnSpc>
                <a:spcPct val="100000"/>
              </a:lnSpc>
            </a:pPr>
            <a:r>
              <a:rPr sz="1400" b="0" dirty="0">
                <a:latin typeface="BIZ UDP明朝 Medium"/>
                <a:cs typeface="BIZ UDP明朝 Medium"/>
              </a:rPr>
              <a:t>（Na</a:t>
            </a:r>
            <a:r>
              <a:rPr sz="1350" b="0" baseline="24691" dirty="0">
                <a:latin typeface="BIZ UDP明朝 Medium"/>
                <a:cs typeface="BIZ UDP明朝 Medium"/>
              </a:rPr>
              <a:t>2</a:t>
            </a:r>
            <a:r>
              <a:rPr sz="1400" b="0" dirty="0">
                <a:latin typeface="BIZ UDP明朝 Medium"/>
                <a:cs typeface="BIZ UDP明朝 Medium"/>
              </a:rPr>
              <a:t>SO</a:t>
            </a:r>
            <a:r>
              <a:rPr sz="1350" b="0" baseline="24691" dirty="0">
                <a:latin typeface="BIZ UDP明朝 Medium"/>
                <a:cs typeface="BIZ UDP明朝 Medium"/>
              </a:rPr>
              <a:t>3</a:t>
            </a:r>
            <a:r>
              <a:rPr sz="1400" b="0" dirty="0">
                <a:latin typeface="BIZ UDP明朝 Medium"/>
                <a:cs typeface="BIZ UDP明朝 Medium"/>
              </a:rPr>
              <a:t>）の溶液に浸し7時間煮沸。その後、100℃で1日圧縮すると元の大きさの1/5</a:t>
            </a:r>
            <a:r>
              <a:rPr sz="1400" b="0" spc="-15" dirty="0">
                <a:latin typeface="BIZ UDP明朝 Medium"/>
                <a:cs typeface="BIZ UDP明朝 Medium"/>
              </a:rPr>
              <a:t>になり強</a:t>
            </a:r>
            <a:r>
              <a:rPr sz="1400" b="0" dirty="0">
                <a:latin typeface="BIZ UDP明朝 Medium"/>
                <a:cs typeface="BIZ UDP明朝 Medium"/>
              </a:rPr>
              <a:t>度が</a:t>
            </a:r>
            <a:r>
              <a:rPr sz="1400" b="0" spc="-10" dirty="0">
                <a:latin typeface="BIZ UDP明朝 Medium"/>
                <a:cs typeface="BIZ UDP明朝 Medium"/>
              </a:rPr>
              <a:t>11.5倍に向上したとしている。木材を単純にプレス圧縮する方法では、強度は</a:t>
            </a:r>
            <a:r>
              <a:rPr sz="1400" b="0" dirty="0">
                <a:latin typeface="BIZ UDP明朝 Medium"/>
                <a:cs typeface="BIZ UDP明朝 Medium"/>
              </a:rPr>
              <a:t>3</a:t>
            </a:r>
            <a:r>
              <a:rPr sz="1400" b="0" spc="-20" dirty="0">
                <a:latin typeface="BIZ UDP明朝 Medium"/>
                <a:cs typeface="BIZ UDP明朝 Medium"/>
              </a:rPr>
              <a:t>倍になる程度</a:t>
            </a:r>
            <a:r>
              <a:rPr sz="1400" b="0" spc="-5" dirty="0">
                <a:latin typeface="BIZ UDP明朝 Medium"/>
                <a:cs typeface="BIZ UDP明朝 Medium"/>
              </a:rPr>
              <a:t>だが、</a:t>
            </a:r>
            <a:r>
              <a:rPr sz="1400" b="0" dirty="0">
                <a:latin typeface="BIZ UDP明朝 Medium"/>
                <a:cs typeface="BIZ UDP明朝 Medium"/>
              </a:rPr>
              <a:t>Teng</a:t>
            </a:r>
            <a:r>
              <a:rPr sz="1400" b="0" spc="20" dirty="0">
                <a:latin typeface="BIZ UDP明朝 Medium"/>
                <a:cs typeface="BIZ UDP明朝 Medium"/>
              </a:rPr>
              <a:t> </a:t>
            </a:r>
            <a:r>
              <a:rPr sz="1400" b="0" dirty="0">
                <a:latin typeface="BIZ UDP明朝 Medium"/>
                <a:cs typeface="BIZ UDP明朝 Medium"/>
              </a:rPr>
              <a:t>Li</a:t>
            </a:r>
            <a:r>
              <a:rPr sz="1400" b="0" spc="-15" dirty="0">
                <a:latin typeface="BIZ UDP明朝 Medium"/>
                <a:cs typeface="BIZ UDP明朝 Medium"/>
              </a:rPr>
              <a:t>らの手法による</a:t>
            </a:r>
            <a:r>
              <a:rPr sz="1400" b="0" spc="-10" dirty="0">
                <a:latin typeface="BIZ UDP明朝 Medium"/>
                <a:cs typeface="BIZ UDP明朝 Medium"/>
              </a:rPr>
              <a:t>11.5</a:t>
            </a:r>
            <a:r>
              <a:rPr sz="1400" b="0" spc="-15" dirty="0">
                <a:latin typeface="BIZ UDP明朝 Medium"/>
                <a:cs typeface="BIZ UDP明朝 Medium"/>
              </a:rPr>
              <a:t>倍の強度は驚異的である。</a:t>
            </a:r>
            <a:endParaRPr sz="1400" dirty="0">
              <a:latin typeface="BIZ UDP明朝 Medium"/>
              <a:cs typeface="BIZ UDP明朝 Medium"/>
            </a:endParaRPr>
          </a:p>
          <a:p>
            <a:pPr marL="50800" marR="43180">
              <a:lnSpc>
                <a:spcPct val="100000"/>
              </a:lnSpc>
            </a:pPr>
            <a:r>
              <a:rPr sz="1400" b="0" spc="-15" dirty="0">
                <a:solidFill>
                  <a:srgbClr val="C00000"/>
                </a:solidFill>
                <a:latin typeface="BIZ UDP明朝 Medium"/>
                <a:cs typeface="BIZ UDP明朝 Medium"/>
              </a:rPr>
              <a:t>セルロースは、化学薬品との煮沸処理の影響を受けないが、リグニンやヘミセルロースは一部が溶</a:t>
            </a:r>
            <a:r>
              <a:rPr sz="1400" b="0" spc="-20" dirty="0">
                <a:solidFill>
                  <a:srgbClr val="C00000"/>
                </a:solidFill>
                <a:latin typeface="BIZ UDP明朝 Medium"/>
                <a:cs typeface="BIZ UDP明朝 Medium"/>
              </a:rPr>
              <a:t>解し、木材構造体に空洞ができ、この空隙を圧縮して潰すと、鉄よりも固くなる。</a:t>
            </a:r>
            <a:endParaRPr sz="1400" dirty="0">
              <a:latin typeface="BIZ UDP明朝 Medium"/>
              <a:cs typeface="BIZ UDP明朝 Medium"/>
            </a:endParaRPr>
          </a:p>
          <a:p>
            <a:pPr marL="50800" marR="45720" algn="just">
              <a:lnSpc>
                <a:spcPct val="100000"/>
              </a:lnSpc>
              <a:spcBef>
                <a:spcPts val="5"/>
              </a:spcBef>
            </a:pPr>
            <a:r>
              <a:rPr sz="1400" b="0" spc="-15" dirty="0">
                <a:latin typeface="BIZ UDP明朝 Medium"/>
                <a:cs typeface="BIZ UDP明朝 Medium"/>
              </a:rPr>
              <a:t>従来行なわれてきた木材からセルロースを抽出し、新しい素材などと合成して強度を得る方法とは</a:t>
            </a:r>
            <a:r>
              <a:rPr sz="1400" b="0" spc="-10" dirty="0">
                <a:latin typeface="BIZ UDP明朝 Medium"/>
                <a:cs typeface="BIZ UDP明朝 Medium"/>
              </a:rPr>
              <a:t>根本的に異なり、将に「</a:t>
            </a:r>
            <a:r>
              <a:rPr sz="1400" b="0" dirty="0">
                <a:latin typeface="BIZ UDP明朝 Medium"/>
                <a:cs typeface="BIZ UDP明朝 Medium"/>
              </a:rPr>
              <a:t>a</a:t>
            </a:r>
            <a:r>
              <a:rPr sz="1400" b="0" spc="235" dirty="0">
                <a:latin typeface="BIZ UDP明朝 Medium"/>
                <a:cs typeface="BIZ UDP明朝 Medium"/>
              </a:rPr>
              <a:t> </a:t>
            </a:r>
            <a:r>
              <a:rPr sz="1400" b="0" spc="-10" dirty="0">
                <a:latin typeface="BIZ UDP明朝 Medium"/>
                <a:cs typeface="BIZ UDP明朝 Medium"/>
              </a:rPr>
              <a:t>low-</a:t>
            </a:r>
            <a:r>
              <a:rPr sz="1400" b="0" dirty="0">
                <a:latin typeface="BIZ UDP明朝 Medium"/>
                <a:cs typeface="BIZ UDP明朝 Medium"/>
              </a:rPr>
              <a:t>cost</a:t>
            </a:r>
            <a:r>
              <a:rPr sz="1400" b="0" spc="114" dirty="0">
                <a:latin typeface="BIZ UDP明朝 Medium"/>
                <a:cs typeface="BIZ UDP明朝 Medium"/>
              </a:rPr>
              <a:t>, </a:t>
            </a:r>
            <a:r>
              <a:rPr sz="1400" b="0" spc="-10" dirty="0">
                <a:latin typeface="BIZ UDP明朝 Medium"/>
                <a:cs typeface="BIZ UDP明朝 Medium"/>
              </a:rPr>
              <a:t>high-</a:t>
            </a:r>
            <a:r>
              <a:rPr sz="1400" b="0" dirty="0">
                <a:latin typeface="BIZ UDP明朝 Medium"/>
                <a:cs typeface="BIZ UDP明朝 Medium"/>
              </a:rPr>
              <a:t>performance,</a:t>
            </a:r>
            <a:r>
              <a:rPr sz="1400" b="0" spc="245" dirty="0">
                <a:latin typeface="BIZ UDP明朝 Medium"/>
                <a:cs typeface="BIZ UDP明朝 Medium"/>
              </a:rPr>
              <a:t> </a:t>
            </a:r>
            <a:r>
              <a:rPr sz="1400" b="0" dirty="0">
                <a:latin typeface="BIZ UDP明朝 Medium"/>
                <a:cs typeface="BIZ UDP明朝 Medium"/>
              </a:rPr>
              <a:t>lightweight</a:t>
            </a:r>
            <a:r>
              <a:rPr sz="1400" b="0" spc="220" dirty="0">
                <a:latin typeface="BIZ UDP明朝 Medium"/>
                <a:cs typeface="BIZ UDP明朝 Medium"/>
              </a:rPr>
              <a:t> </a:t>
            </a:r>
            <a:r>
              <a:rPr sz="1400" b="0" spc="-10" dirty="0">
                <a:latin typeface="BIZ UDP明朝 Medium"/>
                <a:cs typeface="BIZ UDP明朝 Medium"/>
              </a:rPr>
              <a:t>alternative</a:t>
            </a:r>
            <a:r>
              <a:rPr sz="1400" b="0" spc="-20" dirty="0">
                <a:latin typeface="BIZ UDP明朝 Medium"/>
                <a:cs typeface="BIZ UDP明朝 Medium"/>
              </a:rPr>
              <a:t>」であ</a:t>
            </a:r>
            <a:r>
              <a:rPr sz="1400" b="0" spc="-25" dirty="0">
                <a:latin typeface="BIZ UDP明朝 Medium"/>
                <a:cs typeface="BIZ UDP明朝 Medium"/>
              </a:rPr>
              <a:t>る。</a:t>
            </a:r>
            <a:endParaRPr sz="1400" dirty="0">
              <a:latin typeface="BIZ UDP明朝 Medium"/>
              <a:cs typeface="BIZ UDP明朝 Medium"/>
            </a:endParaRPr>
          </a:p>
        </p:txBody>
      </p:sp>
      <p:sp>
        <p:nvSpPr>
          <p:cNvPr id="15" name="object 15"/>
          <p:cNvSpPr txBox="1"/>
          <p:nvPr/>
        </p:nvSpPr>
        <p:spPr>
          <a:xfrm>
            <a:off x="9412673" y="6531902"/>
            <a:ext cx="1578787" cy="182101"/>
          </a:xfrm>
          <a:prstGeom prst="rect">
            <a:avLst/>
          </a:prstGeom>
        </p:spPr>
        <p:txBody>
          <a:bodyPr vert="horz" wrap="square" lIns="0" tIns="12700" rIns="0" bIns="0" rtlCol="0">
            <a:spAutoFit/>
          </a:bodyPr>
          <a:lstStyle/>
          <a:p>
            <a:pPr marL="12700">
              <a:lnSpc>
                <a:spcPct val="100000"/>
              </a:lnSpc>
              <a:spcBef>
                <a:spcPts val="100"/>
              </a:spcBef>
            </a:pPr>
            <a:r>
              <a:rPr sz="1100" b="0" spc="-10" dirty="0">
                <a:latin typeface="UD デジタル 教科書体 NK-B" panose="02020700000000000000" pitchFamily="18" charset="-128"/>
                <a:ea typeface="UD デジタル 教科書体 NK-B" panose="02020700000000000000" pitchFamily="18" charset="-128"/>
                <a:cs typeface="BIZ UDP明朝 Medium"/>
              </a:rPr>
              <a:t>出</a:t>
            </a:r>
            <a:r>
              <a:rPr lang="ja-JP" altLang="en-US" sz="1100" b="0" spc="-10" dirty="0">
                <a:latin typeface="UD デジタル 教科書体 NK-B" panose="02020700000000000000" pitchFamily="18" charset="-128"/>
                <a:ea typeface="UD デジタル 教科書体 NK-B" panose="02020700000000000000" pitchFamily="18" charset="-128"/>
                <a:cs typeface="BIZ UDP明朝 Medium"/>
              </a:rPr>
              <a:t>所</a:t>
            </a:r>
            <a:r>
              <a:rPr sz="1100" b="0" spc="-10" dirty="0">
                <a:latin typeface="UD デジタル 教科書体 NK-B" panose="02020700000000000000" pitchFamily="18" charset="-128"/>
                <a:ea typeface="UD デジタル 教科書体 NK-B" panose="02020700000000000000" pitchFamily="18" charset="-128"/>
                <a:cs typeface="BIZ UDP明朝 Medium"/>
              </a:rPr>
              <a:t>：</a:t>
            </a:r>
            <a:r>
              <a:rPr lang="ja-JP" altLang="en-US" sz="1100" b="0" spc="-10" dirty="0">
                <a:latin typeface="UD デジタル 教科書体 NK-B" panose="02020700000000000000" pitchFamily="18" charset="-128"/>
                <a:ea typeface="UD デジタル 教科書体 NK-B" panose="02020700000000000000" pitchFamily="18" charset="-128"/>
                <a:cs typeface="BIZ UDP明朝 Medium"/>
              </a:rPr>
              <a:t>東京火災海上日動</a:t>
            </a:r>
            <a:endParaRPr sz="1100" dirty="0">
              <a:latin typeface="UD デジタル 教科書体 NK-B" panose="02020700000000000000" pitchFamily="18" charset="-128"/>
              <a:ea typeface="UD デジタル 教科書体 NK-B" panose="02020700000000000000" pitchFamily="18" charset="-128"/>
              <a:cs typeface="BIZ UDP明朝 Medium"/>
            </a:endParaRPr>
          </a:p>
        </p:txBody>
      </p:sp>
      <p:grpSp>
        <p:nvGrpSpPr>
          <p:cNvPr id="18" name="object 18"/>
          <p:cNvGrpSpPr/>
          <p:nvPr/>
        </p:nvGrpSpPr>
        <p:grpSpPr>
          <a:xfrm>
            <a:off x="7632191" y="1258824"/>
            <a:ext cx="125383" cy="5502658"/>
            <a:chOff x="7632192" y="922022"/>
            <a:chExt cx="76200" cy="5839460"/>
          </a:xfrm>
        </p:grpSpPr>
        <p:sp>
          <p:nvSpPr>
            <p:cNvPr id="19" name="object 19"/>
            <p:cNvSpPr/>
            <p:nvPr/>
          </p:nvSpPr>
          <p:spPr>
            <a:xfrm>
              <a:off x="7670292" y="960119"/>
              <a:ext cx="0" cy="5763260"/>
            </a:xfrm>
            <a:custGeom>
              <a:avLst/>
              <a:gdLst/>
              <a:ahLst/>
              <a:cxnLst/>
              <a:rect l="l" t="t" r="r" b="b"/>
              <a:pathLst>
                <a:path h="5763259">
                  <a:moveTo>
                    <a:pt x="0" y="0"/>
                  </a:moveTo>
                  <a:lnTo>
                    <a:pt x="0" y="38100"/>
                  </a:lnTo>
                  <a:lnTo>
                    <a:pt x="0" y="5724664"/>
                  </a:lnTo>
                  <a:lnTo>
                    <a:pt x="0" y="5762764"/>
                  </a:lnTo>
                </a:path>
              </a:pathLst>
            </a:custGeom>
            <a:ln w="12700">
              <a:solidFill>
                <a:srgbClr val="C00000"/>
              </a:solidFill>
            </a:ln>
          </p:spPr>
          <p:txBody>
            <a:bodyPr wrap="square" lIns="0" tIns="0" rIns="0" bIns="0" rtlCol="0"/>
            <a:lstStyle/>
            <a:p>
              <a:endParaRPr/>
            </a:p>
          </p:txBody>
        </p:sp>
        <p:sp>
          <p:nvSpPr>
            <p:cNvPr id="20" name="object 20"/>
            <p:cNvSpPr/>
            <p:nvPr/>
          </p:nvSpPr>
          <p:spPr>
            <a:xfrm>
              <a:off x="7632192" y="922032"/>
              <a:ext cx="76200" cy="5839460"/>
            </a:xfrm>
            <a:custGeom>
              <a:avLst/>
              <a:gdLst/>
              <a:ahLst/>
              <a:cxnLst/>
              <a:rect l="l" t="t" r="r" b="b"/>
              <a:pathLst>
                <a:path w="76200" h="5839459">
                  <a:moveTo>
                    <a:pt x="76200" y="5800852"/>
                  </a:moveTo>
                  <a:lnTo>
                    <a:pt x="38100" y="5762752"/>
                  </a:lnTo>
                  <a:lnTo>
                    <a:pt x="0" y="5800852"/>
                  </a:lnTo>
                  <a:lnTo>
                    <a:pt x="38100" y="5838952"/>
                  </a:lnTo>
                  <a:lnTo>
                    <a:pt x="76200" y="5800852"/>
                  </a:lnTo>
                  <a:close/>
                </a:path>
                <a:path w="76200" h="5839459">
                  <a:moveTo>
                    <a:pt x="76200" y="38100"/>
                  </a:moveTo>
                  <a:lnTo>
                    <a:pt x="38100" y="0"/>
                  </a:lnTo>
                  <a:lnTo>
                    <a:pt x="0" y="38100"/>
                  </a:lnTo>
                  <a:lnTo>
                    <a:pt x="38100" y="76200"/>
                  </a:lnTo>
                  <a:lnTo>
                    <a:pt x="76200" y="38100"/>
                  </a:lnTo>
                  <a:close/>
                </a:path>
              </a:pathLst>
            </a:custGeom>
            <a:solidFill>
              <a:srgbClr val="C00000"/>
            </a:solidFill>
          </p:spPr>
          <p:txBody>
            <a:bodyPr wrap="square" lIns="0" tIns="0" rIns="0" bIns="0" rtlCol="0"/>
            <a:lstStyle/>
            <a:p>
              <a:endParaRPr/>
            </a:p>
          </p:txBody>
        </p:sp>
      </p:grpSp>
      <p:pic>
        <p:nvPicPr>
          <p:cNvPr id="4098" name="Picture 2" descr="2028年度完成を目指す「新・本店」のイメージ。ファサードは立ち並ぶ柱をガラスが覆う。一部の柱には木を使い、大木をイメージさせる（資料：東京海上日動火災保険）">
            <a:extLst>
              <a:ext uri="{FF2B5EF4-FFF2-40B4-BE49-F238E27FC236}">
                <a16:creationId xmlns:a16="http://schemas.microsoft.com/office/drawing/2014/main" id="{6D278DC8-D54C-4CFB-9F5F-4F5A85D81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288" y="1352140"/>
            <a:ext cx="4313733" cy="5133342"/>
          </a:xfrm>
          <a:prstGeom prst="rect">
            <a:avLst/>
          </a:prstGeom>
          <a:noFill/>
          <a:extLst>
            <a:ext uri="{909E8E84-426E-40DD-AFC4-6F175D3DCCD1}">
              <a14:hiddenFill xmlns:a14="http://schemas.microsoft.com/office/drawing/2010/main">
                <a:solidFill>
                  <a:srgbClr val="FFFFFF"/>
                </a:solidFill>
              </a14:hiddenFill>
            </a:ext>
          </a:extLst>
        </p:spPr>
      </p:pic>
      <p:sp>
        <p:nvSpPr>
          <p:cNvPr id="21" name="object 15">
            <a:extLst>
              <a:ext uri="{FF2B5EF4-FFF2-40B4-BE49-F238E27FC236}">
                <a16:creationId xmlns:a16="http://schemas.microsoft.com/office/drawing/2014/main" id="{68F3A4EE-A1C4-412B-9507-1F996E7CC010}"/>
              </a:ext>
            </a:extLst>
          </p:cNvPr>
          <p:cNvSpPr txBox="1"/>
          <p:nvPr/>
        </p:nvSpPr>
        <p:spPr>
          <a:xfrm>
            <a:off x="7757574" y="1158915"/>
            <a:ext cx="4350447" cy="228268"/>
          </a:xfrm>
          <a:prstGeom prst="rect">
            <a:avLst/>
          </a:prstGeom>
        </p:spPr>
        <p:txBody>
          <a:bodyPr vert="horz" wrap="square" lIns="0" tIns="12700" rIns="0" bIns="0" rtlCol="0">
            <a:spAutoFit/>
          </a:bodyPr>
          <a:lstStyle/>
          <a:p>
            <a:pPr marL="12700" algn="ctr">
              <a:lnSpc>
                <a:spcPct val="100000"/>
              </a:lnSpc>
              <a:spcBef>
                <a:spcPts val="100"/>
              </a:spcBef>
            </a:pPr>
            <a:r>
              <a:rPr lang="ja-JP" altLang="en-US" sz="1400" b="0" spc="-10" dirty="0">
                <a:latin typeface="UD デジタル 教科書体 NK-B" panose="02020700000000000000" pitchFamily="18" charset="-128"/>
                <a:ea typeface="UD デジタル 教科書体 NK-B" panose="02020700000000000000" pitchFamily="18" charset="-128"/>
                <a:cs typeface="BIZ UDP明朝 Medium"/>
              </a:rPr>
              <a:t>東京火災海上日動の新本店ビル地上</a:t>
            </a:r>
            <a:r>
              <a:rPr lang="en-US" altLang="ja-JP" sz="1400" b="0" spc="-10" dirty="0">
                <a:latin typeface="UD デジタル 教科書体 NK-B" panose="02020700000000000000" pitchFamily="18" charset="-128"/>
                <a:ea typeface="UD デジタル 教科書体 NK-B" panose="02020700000000000000" pitchFamily="18" charset="-128"/>
                <a:cs typeface="BIZ UDP明朝 Medium"/>
              </a:rPr>
              <a:t>20</a:t>
            </a:r>
            <a:r>
              <a:rPr lang="ja-JP" altLang="en-US" sz="1400" b="0" spc="-10" dirty="0">
                <a:latin typeface="UD デジタル 教科書体 NK-B" panose="02020700000000000000" pitchFamily="18" charset="-128"/>
                <a:ea typeface="UD デジタル 教科書体 NK-B" panose="02020700000000000000" pitchFamily="18" charset="-128"/>
                <a:cs typeface="BIZ UDP明朝 Medium"/>
              </a:rPr>
              <a:t>階建ての木造</a:t>
            </a:r>
            <a:endParaRPr sz="1400" dirty="0">
              <a:latin typeface="UD デジタル 教科書体 NK-B" panose="02020700000000000000" pitchFamily="18" charset="-128"/>
              <a:ea typeface="UD デジタル 教科書体 NK-B" panose="02020700000000000000" pitchFamily="18" charset="-128"/>
              <a:cs typeface="BIZ UDP明朝 Medium"/>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67622" y="83073"/>
            <a:ext cx="9378099" cy="584775"/>
          </a:xfrm>
          <a:prstGeom prst="rect">
            <a:avLst/>
          </a:prstGeom>
          <a:noFill/>
        </p:spPr>
        <p:txBody>
          <a:bodyPr wrap="square" rtlCol="0">
            <a:spAutoFit/>
          </a:bodyPr>
          <a:lstStyle/>
          <a:p>
            <a:pPr algn="ctr"/>
            <a:r>
              <a:rPr lang="ja-JP" altLang="en-US" sz="3200" dirty="0">
                <a:latin typeface="Yet R" panose="02030504000101010101" pitchFamily="18" charset="-127"/>
                <a:ea typeface="Yet R" panose="02030504000101010101" pitchFamily="18" charset="-127"/>
              </a:rPr>
              <a:t>アップサイクル技術とは？</a:t>
            </a:r>
            <a:endParaRPr kumimoji="1" lang="en-US" altLang="ja-JP" sz="1050" dirty="0">
              <a:latin typeface="Yet R" panose="02030504000101010101" pitchFamily="18" charset="-127"/>
              <a:ea typeface="Yet R" panose="02030504000101010101" pitchFamily="18" charset="-127"/>
            </a:endParaRPr>
          </a:p>
        </p:txBody>
      </p:sp>
      <p:pic>
        <p:nvPicPr>
          <p:cNvPr id="9218" name="Picture 2" descr="アップサイクル、SDGs、エシカル、オリジナルグッズ">
            <a:extLst>
              <a:ext uri="{FF2B5EF4-FFF2-40B4-BE49-F238E27FC236}">
                <a16:creationId xmlns:a16="http://schemas.microsoft.com/office/drawing/2014/main" id="{72193F3E-0484-4ACD-9310-328FB19DF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 y="-3854"/>
            <a:ext cx="9690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36762F73-7287-4030-A970-ABBAF77AFD9C}"/>
              </a:ext>
            </a:extLst>
          </p:cNvPr>
          <p:cNvPicPr>
            <a:picLocks noChangeAspect="1"/>
          </p:cNvPicPr>
          <p:nvPr/>
        </p:nvPicPr>
        <p:blipFill>
          <a:blip r:embed="rId3"/>
          <a:stretch>
            <a:fillRect/>
          </a:stretch>
        </p:blipFill>
        <p:spPr>
          <a:xfrm>
            <a:off x="9404758" y="702603"/>
            <a:ext cx="2787242" cy="3243244"/>
          </a:xfrm>
          <a:prstGeom prst="rect">
            <a:avLst/>
          </a:prstGeom>
        </p:spPr>
      </p:pic>
      <p:pic>
        <p:nvPicPr>
          <p:cNvPr id="9" name="図 8">
            <a:extLst>
              <a:ext uri="{FF2B5EF4-FFF2-40B4-BE49-F238E27FC236}">
                <a16:creationId xmlns:a16="http://schemas.microsoft.com/office/drawing/2014/main" id="{71A05E9E-EABA-486C-A7BF-4D14978FD220}"/>
              </a:ext>
            </a:extLst>
          </p:cNvPr>
          <p:cNvPicPr>
            <a:picLocks noChangeAspect="1"/>
          </p:cNvPicPr>
          <p:nvPr/>
        </p:nvPicPr>
        <p:blipFill>
          <a:blip r:embed="rId4"/>
          <a:stretch>
            <a:fillRect/>
          </a:stretch>
        </p:blipFill>
        <p:spPr>
          <a:xfrm>
            <a:off x="9510385" y="3941452"/>
            <a:ext cx="2580332" cy="2908299"/>
          </a:xfrm>
          <a:prstGeom prst="rect">
            <a:avLst/>
          </a:prstGeom>
        </p:spPr>
      </p:pic>
      <p:sp>
        <p:nvSpPr>
          <p:cNvPr id="10" name="テキスト ボックス 9">
            <a:extLst>
              <a:ext uri="{FF2B5EF4-FFF2-40B4-BE49-F238E27FC236}">
                <a16:creationId xmlns:a16="http://schemas.microsoft.com/office/drawing/2014/main" id="{1B42930E-B329-4F2C-B3FC-3FE3E8DC0FC8}"/>
              </a:ext>
            </a:extLst>
          </p:cNvPr>
          <p:cNvSpPr txBox="1"/>
          <p:nvPr/>
        </p:nvSpPr>
        <p:spPr>
          <a:xfrm>
            <a:off x="3526971" y="163384"/>
            <a:ext cx="2569029" cy="769441"/>
          </a:xfrm>
          <a:prstGeom prst="rect">
            <a:avLst/>
          </a:prstGeom>
          <a:noFill/>
        </p:spPr>
        <p:txBody>
          <a:bodyPr wrap="square" rtlCol="0">
            <a:spAutoFit/>
          </a:bodyPr>
          <a:lstStyle/>
          <a:p>
            <a:r>
              <a:rPr kumimoji="1" lang="ja-JP" altLang="en-US" sz="4400" dirty="0">
                <a:solidFill>
                  <a:srgbClr val="C00000"/>
                </a:solidFill>
                <a:latin typeface="BIZ UDゴシック" panose="020B0400000000000000" pitchFamily="49" charset="-128"/>
                <a:ea typeface="BIZ UDゴシック" panose="020B0400000000000000" pitchFamily="49" charset="-128"/>
              </a:rPr>
              <a:t>再利用</a:t>
            </a:r>
          </a:p>
        </p:txBody>
      </p:sp>
    </p:spTree>
    <p:extLst>
      <p:ext uri="{BB962C8B-B14F-4D97-AF65-F5344CB8AC3E}">
        <p14:creationId xmlns:p14="http://schemas.microsoft.com/office/powerpoint/2010/main" val="2067214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77836" y="164144"/>
            <a:ext cx="11146068" cy="812402"/>
          </a:xfrm>
          <a:prstGeom prst="rect">
            <a:avLst/>
          </a:prstGeom>
        </p:spPr>
        <p:txBody>
          <a:bodyPr vert="horz" wrap="square" lIns="0" tIns="12065" rIns="0" bIns="0" rtlCol="0">
            <a:spAutoFit/>
          </a:bodyPr>
          <a:lstStyle/>
          <a:p>
            <a:pPr marL="12700" algn="ctr">
              <a:lnSpc>
                <a:spcPct val="100000"/>
              </a:lnSpc>
              <a:spcBef>
                <a:spcPts val="95"/>
              </a:spcBef>
            </a:pPr>
            <a:r>
              <a:rPr lang="ja-JP" altLang="en-US" sz="3200" b="1" dirty="0">
                <a:latin typeface="BIZ UDP明朝 Medium" panose="02020500000000000000" pitchFamily="18" charset="-128"/>
                <a:ea typeface="BIZ UDP明朝 Medium" panose="02020500000000000000" pitchFamily="18" charset="-128"/>
              </a:rPr>
              <a:t> 高層建築物等の木造化に資する等方性断面部材の開発</a:t>
            </a:r>
            <a:br>
              <a:rPr lang="ja-JP" altLang="en-US" sz="3200" b="1" dirty="0">
                <a:latin typeface="BIZ UDP明朝 Medium" panose="02020500000000000000" pitchFamily="18" charset="-128"/>
                <a:ea typeface="BIZ UDP明朝 Medium" panose="02020500000000000000" pitchFamily="18" charset="-128"/>
              </a:rPr>
            </a:br>
            <a:r>
              <a:rPr lang="ja-JP" altLang="en-US" sz="2000" b="1" dirty="0">
                <a:latin typeface="BIZ UDP明朝 Medium" panose="02020500000000000000" pitchFamily="18" charset="-128"/>
                <a:ea typeface="BIZ UDP明朝 Medium" panose="02020500000000000000" pitchFamily="18" charset="-128"/>
              </a:rPr>
              <a:t>（参考）森林吸収源を巡る欧米諸国の動き</a:t>
            </a:r>
            <a:endParaRPr sz="3200" b="1" dirty="0">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15CCBD4E-CACE-4317-A1FF-7D9837524C84}"/>
              </a:ext>
            </a:extLst>
          </p:cNvPr>
          <p:cNvPicPr>
            <a:picLocks noChangeAspect="1"/>
          </p:cNvPicPr>
          <p:nvPr/>
        </p:nvPicPr>
        <p:blipFill>
          <a:blip r:embed="rId2"/>
          <a:stretch>
            <a:fillRect/>
          </a:stretch>
        </p:blipFill>
        <p:spPr>
          <a:xfrm>
            <a:off x="1295400" y="1068880"/>
            <a:ext cx="9601200" cy="5457825"/>
          </a:xfrm>
          <a:prstGeom prst="rect">
            <a:avLst/>
          </a:prstGeom>
        </p:spPr>
      </p:pic>
      <p:sp>
        <p:nvSpPr>
          <p:cNvPr id="21" name="テキスト ボックス 20">
            <a:extLst>
              <a:ext uri="{FF2B5EF4-FFF2-40B4-BE49-F238E27FC236}">
                <a16:creationId xmlns:a16="http://schemas.microsoft.com/office/drawing/2014/main" id="{BE4BA04C-DEB6-4104-B5C7-A9D02EEF8435}"/>
              </a:ext>
            </a:extLst>
          </p:cNvPr>
          <p:cNvSpPr txBox="1"/>
          <p:nvPr/>
        </p:nvSpPr>
        <p:spPr>
          <a:xfrm>
            <a:off x="4439037" y="6525992"/>
            <a:ext cx="3324030" cy="307777"/>
          </a:xfrm>
          <a:prstGeom prst="rect">
            <a:avLst/>
          </a:prstGeom>
          <a:noFill/>
        </p:spPr>
        <p:txBody>
          <a:bodyPr wrap="square">
            <a:spAutoFit/>
          </a:bodyPr>
          <a:lstStyle/>
          <a:p>
            <a:pPr algn="ctr"/>
            <a:r>
              <a:rPr lang="en-US" altLang="zh-TW" sz="1400" dirty="0">
                <a:latin typeface="HGP創英ﾌﾟﾚｾﾞﾝｽEB" panose="02020800000000000000" pitchFamily="18" charset="-128"/>
                <a:ea typeface="HGP創英ﾌﾟﾚｾﾞﾝｽEB" panose="02020800000000000000" pitchFamily="18" charset="-128"/>
              </a:rPr>
              <a:t>2019</a:t>
            </a:r>
            <a:r>
              <a:rPr lang="zh-TW" altLang="en-US" sz="1400" dirty="0">
                <a:latin typeface="HGP創英ﾌﾟﾚｾﾞﾝｽEB" panose="02020800000000000000" pitchFamily="18" charset="-128"/>
                <a:ea typeface="HGP創英ﾌﾟﾚｾﾞﾝｽEB" panose="02020800000000000000" pitchFamily="18" charset="-128"/>
              </a:rPr>
              <a:t>年　林野庁森林利用課</a:t>
            </a:r>
            <a:endParaRPr lang="ja-JP" altLang="en-US" sz="1400" dirty="0">
              <a:latin typeface="HGP創英ﾌﾟﾚｾﾞﾝｽEB" panose="02020800000000000000" pitchFamily="18" charset="-128"/>
              <a:ea typeface="HGP創英ﾌﾟﾚｾﾞﾝｽEB" panose="02020800000000000000" pitchFamily="18" charset="-128"/>
            </a:endParaRPr>
          </a:p>
        </p:txBody>
      </p:sp>
    </p:spTree>
    <p:extLst>
      <p:ext uri="{BB962C8B-B14F-4D97-AF65-F5344CB8AC3E}">
        <p14:creationId xmlns:p14="http://schemas.microsoft.com/office/powerpoint/2010/main" val="316204815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14EB161-D866-DB67-AB23-FA2E848DD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476" y="602883"/>
            <a:ext cx="6480266" cy="540022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C79BCD1-C6A9-C504-94BB-938934297833}"/>
              </a:ext>
            </a:extLst>
          </p:cNvPr>
          <p:cNvSpPr txBox="1"/>
          <p:nvPr/>
        </p:nvSpPr>
        <p:spPr>
          <a:xfrm>
            <a:off x="5587092" y="5640231"/>
            <a:ext cx="6674577" cy="276999"/>
          </a:xfrm>
          <a:prstGeom prst="rect">
            <a:avLst/>
          </a:prstGeom>
          <a:no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https://www.jbc.org/article/S0021-9258(22)00311-8/fulltext</a:t>
            </a:r>
            <a:endParaRPr lang="ja-JP" altLang="en-US" sz="12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2982443D-A505-4AE9-8198-5C875E2EA8E3}"/>
              </a:ext>
            </a:extLst>
          </p:cNvPr>
          <p:cNvSpPr txBox="1"/>
          <p:nvPr/>
        </p:nvSpPr>
        <p:spPr>
          <a:xfrm>
            <a:off x="1" y="6211669"/>
            <a:ext cx="12192000" cy="646331"/>
          </a:xfrm>
          <a:prstGeom prst="rect">
            <a:avLst/>
          </a:prstGeom>
          <a:noFill/>
        </p:spPr>
        <p:txBody>
          <a:bodyPr wrap="square">
            <a:spAutoFit/>
          </a:bodyPr>
          <a:lstStyle/>
          <a:p>
            <a:pPr algn="ctr"/>
            <a:r>
              <a:rPr lang="ja-JP" altLang="en-US" b="0" i="0" dirty="0">
                <a:solidFill>
                  <a:srgbClr val="505050"/>
                </a:solidFill>
                <a:effectLst/>
                <a:latin typeface="Amasis MT Pro Black" panose="02040A04050005020304" pitchFamily="18" charset="0"/>
                <a:ea typeface="Meiryo UI" panose="020B0604030504040204" pitchFamily="50" charset="-128"/>
              </a:rPr>
              <a:t>放線菌</a:t>
            </a:r>
            <a:r>
              <a:rPr lang="en-US" altLang="ja-JP" b="0" i="1" dirty="0">
                <a:solidFill>
                  <a:srgbClr val="505050"/>
                </a:solidFill>
                <a:effectLst/>
                <a:latin typeface="Amasis MT Pro Black" panose="02040A04050005020304" pitchFamily="18" charset="0"/>
                <a:ea typeface="Meiryo UI" panose="020B0604030504040204" pitchFamily="50" charset="-128"/>
              </a:rPr>
              <a:t>Rhodococcus </a:t>
            </a:r>
            <a:r>
              <a:rPr lang="en-US" altLang="ja-JP" b="0" i="1" dirty="0" err="1">
                <a:solidFill>
                  <a:srgbClr val="505050"/>
                </a:solidFill>
                <a:effectLst/>
                <a:latin typeface="Amasis MT Pro Black" panose="02040A04050005020304" pitchFamily="18" charset="0"/>
                <a:ea typeface="Meiryo UI" panose="020B0604030504040204" pitchFamily="50" charset="-128"/>
              </a:rPr>
              <a:t>jostii</a:t>
            </a:r>
            <a:r>
              <a:rPr lang="ja-JP" altLang="en-US" b="0" i="0" dirty="0">
                <a:solidFill>
                  <a:srgbClr val="505050"/>
                </a:solidFill>
                <a:effectLst/>
                <a:latin typeface="Amasis MT Pro Black" panose="02040A04050005020304" pitchFamily="18" charset="0"/>
                <a:ea typeface="Meiryo UI" panose="020B0604030504040204" pitchFamily="50" charset="-128"/>
              </a:rPr>
              <a:t> </a:t>
            </a:r>
            <a:r>
              <a:rPr lang="en-US" altLang="ja-JP" b="0" i="0" dirty="0">
                <a:solidFill>
                  <a:srgbClr val="505050"/>
                </a:solidFill>
                <a:effectLst/>
                <a:latin typeface="Amasis MT Pro Black" panose="02040A04050005020304" pitchFamily="18" charset="0"/>
                <a:ea typeface="Meiryo UI" panose="020B0604030504040204" pitchFamily="50" charset="-128"/>
              </a:rPr>
              <a:t>RHA1</a:t>
            </a:r>
            <a:r>
              <a:rPr lang="ja-JP" altLang="en-US" b="0" i="0" dirty="0">
                <a:solidFill>
                  <a:srgbClr val="505050"/>
                </a:solidFill>
                <a:effectLst/>
                <a:latin typeface="Amasis MT Pro Black" panose="02040A04050005020304" pitchFamily="18" charset="0"/>
                <a:ea typeface="Meiryo UI" panose="020B0604030504040204" pitchFamily="50" charset="-128"/>
              </a:rPr>
              <a:t>は、驚くほど多様な芳香族化合物で増殖し、ポリ塩化ビフェニルの分解から、</a:t>
            </a:r>
            <a:endParaRPr lang="en-US" altLang="ja-JP" b="0" i="0" dirty="0">
              <a:solidFill>
                <a:srgbClr val="505050"/>
              </a:solidFill>
              <a:effectLst/>
              <a:latin typeface="Amasis MT Pro Black" panose="02040A04050005020304" pitchFamily="18" charset="0"/>
              <a:ea typeface="Meiryo UI" panose="020B0604030504040204" pitchFamily="50" charset="-128"/>
            </a:endParaRPr>
          </a:p>
          <a:p>
            <a:pPr algn="ctr"/>
            <a:r>
              <a:rPr lang="ja-JP" altLang="en-US" b="0" i="0" dirty="0">
                <a:solidFill>
                  <a:srgbClr val="505050"/>
                </a:solidFill>
                <a:effectLst/>
                <a:latin typeface="Amasis MT Pro Black" panose="02040A04050005020304" pitchFamily="18" charset="0"/>
                <a:ea typeface="Meiryo UI" panose="020B0604030504040204" pitchFamily="50" charset="-128"/>
              </a:rPr>
              <a:t>バイオマスの十分に活用されていない成分であるリグニンの価値化に至るまでの用途で研究されています～</a:t>
            </a:r>
            <a:endParaRPr lang="ja-JP" altLang="en-US" dirty="0">
              <a:latin typeface="Amasis MT Pro Black" panose="02040A04050005020304" pitchFamily="18" charset="0"/>
              <a:ea typeface="Meiryo UI" panose="020B0604030504040204" pitchFamily="50" charset="-128"/>
            </a:endParaRPr>
          </a:p>
        </p:txBody>
      </p:sp>
      <p:pic>
        <p:nvPicPr>
          <p:cNvPr id="1026" name="Picture 2" descr="好気性トリクロロエチレン分解菌">
            <a:extLst>
              <a:ext uri="{FF2B5EF4-FFF2-40B4-BE49-F238E27FC236}">
                <a16:creationId xmlns:a16="http://schemas.microsoft.com/office/drawing/2014/main" id="{925694D1-4D75-4B2D-8D27-1FF8B7D9C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89" y="879476"/>
            <a:ext cx="4808982" cy="245373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C350338-B62C-4144-B7A4-9B571682DFE1}"/>
              </a:ext>
            </a:extLst>
          </p:cNvPr>
          <p:cNvSpPr txBox="1"/>
          <p:nvPr/>
        </p:nvSpPr>
        <p:spPr>
          <a:xfrm>
            <a:off x="608567" y="3333206"/>
            <a:ext cx="4808982" cy="2308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https://www.nite.go.jp/nbrc/industry/other/bioreme2014/chem_degrader.html</a:t>
            </a:r>
            <a:endParaRPr lang="ja-JP" altLang="en-US" sz="900" dirty="0">
              <a:latin typeface="Meiryo UI" panose="020B0604030504040204" pitchFamily="50" charset="-128"/>
              <a:ea typeface="Meiryo UI" panose="020B0604030504040204" pitchFamily="50" charset="-128"/>
            </a:endParaRPr>
          </a:p>
        </p:txBody>
      </p:sp>
      <p:pic>
        <p:nvPicPr>
          <p:cNvPr id="1028" name="Picture 4" descr="好気性トリクロロエチレン分解菌分解化学物質">
            <a:extLst>
              <a:ext uri="{FF2B5EF4-FFF2-40B4-BE49-F238E27FC236}">
                <a16:creationId xmlns:a16="http://schemas.microsoft.com/office/drawing/2014/main" id="{6F704903-0B5C-4482-8317-D817DE1D4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21" y="3858477"/>
            <a:ext cx="5186228" cy="131296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1239860-094F-4ACD-875F-D45280B13364}"/>
              </a:ext>
            </a:extLst>
          </p:cNvPr>
          <p:cNvSpPr txBox="1"/>
          <p:nvPr/>
        </p:nvSpPr>
        <p:spPr>
          <a:xfrm>
            <a:off x="504065" y="5149178"/>
            <a:ext cx="4808982" cy="2308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https://www.nite.go.jp/nbrc/industry/other/bioreme2014/chem_degrader.html</a:t>
            </a:r>
            <a:endParaRPr lang="ja-JP" altLang="en-US" sz="9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4B773DF8-9AE4-47CE-8547-B0F4955315E1}"/>
              </a:ext>
            </a:extLst>
          </p:cNvPr>
          <p:cNvSpPr txBox="1"/>
          <p:nvPr/>
        </p:nvSpPr>
        <p:spPr>
          <a:xfrm>
            <a:off x="0" y="128"/>
            <a:ext cx="3275046" cy="369332"/>
          </a:xfrm>
          <a:prstGeom prst="rect">
            <a:avLst/>
          </a:prstGeom>
          <a:solidFill>
            <a:schemeClr val="accent2">
              <a:lumMod val="75000"/>
            </a:schemeClr>
          </a:solidFill>
        </p:spPr>
        <p:txBody>
          <a:bodyPr wrap="square" rtlCol="0">
            <a:spAutoFit/>
          </a:bodyPr>
          <a:lstStyle/>
          <a:p>
            <a:r>
              <a:rPr kumimoji="1" lang="en-US" altLang="ja-JP" dirty="0">
                <a:solidFill>
                  <a:schemeClr val="bg1"/>
                </a:solidFill>
                <a:latin typeface="BIZ UDP明朝 Medium" panose="02020500000000000000" pitchFamily="18" charset="-128"/>
                <a:ea typeface="BIZ UDP明朝 Medium" panose="02020500000000000000" pitchFamily="18" charset="-128"/>
              </a:rPr>
              <a:t>【</a:t>
            </a:r>
            <a:r>
              <a:rPr kumimoji="1" lang="ja-JP" altLang="en-US" dirty="0">
                <a:solidFill>
                  <a:schemeClr val="bg1"/>
                </a:solidFill>
                <a:latin typeface="BIZ UDP明朝 Medium" panose="02020500000000000000" pitchFamily="18" charset="-128"/>
                <a:ea typeface="BIZ UDP明朝 Medium" panose="02020500000000000000" pitchFamily="18" charset="-128"/>
              </a:rPr>
              <a:t>参考</a:t>
            </a:r>
            <a:r>
              <a:rPr kumimoji="1" lang="en-US" altLang="ja-JP" dirty="0">
                <a:solidFill>
                  <a:schemeClr val="bg1"/>
                </a:solidFill>
                <a:latin typeface="BIZ UDP明朝 Medium" panose="02020500000000000000" pitchFamily="18" charset="-128"/>
                <a:ea typeface="BIZ UDP明朝 Medium" panose="02020500000000000000" pitchFamily="18" charset="-128"/>
              </a:rPr>
              <a:t>】</a:t>
            </a:r>
            <a:r>
              <a:rPr kumimoji="1" lang="ja-JP" altLang="en-US" dirty="0">
                <a:solidFill>
                  <a:schemeClr val="bg1"/>
                </a:solidFill>
                <a:latin typeface="BIZ UDP明朝 Medium" panose="02020500000000000000" pitchFamily="18" charset="-128"/>
                <a:ea typeface="BIZ UDP明朝 Medium" panose="02020500000000000000" pitchFamily="18" charset="-128"/>
              </a:rPr>
              <a:t>リグニンを分解放線菌</a:t>
            </a:r>
          </a:p>
        </p:txBody>
      </p:sp>
      <p:sp>
        <p:nvSpPr>
          <p:cNvPr id="12" name="テキスト ボックス 11">
            <a:extLst>
              <a:ext uri="{FF2B5EF4-FFF2-40B4-BE49-F238E27FC236}">
                <a16:creationId xmlns:a16="http://schemas.microsoft.com/office/drawing/2014/main" id="{1893ACEF-7BEC-459F-893C-766D5633A5A4}"/>
              </a:ext>
            </a:extLst>
          </p:cNvPr>
          <p:cNvSpPr txBox="1"/>
          <p:nvPr/>
        </p:nvSpPr>
        <p:spPr>
          <a:xfrm>
            <a:off x="1" y="382104"/>
            <a:ext cx="12192000" cy="461665"/>
          </a:xfrm>
          <a:prstGeom prst="rect">
            <a:avLst/>
          </a:prstGeom>
          <a:noFill/>
        </p:spPr>
        <p:txBody>
          <a:bodyPr wrap="square" rtlCol="0">
            <a:spAutoFit/>
          </a:bodyPr>
          <a:lstStyle/>
          <a:p>
            <a:pPr algn="ctr"/>
            <a:r>
              <a:rPr kumimoji="1" lang="ja-JP" altLang="en-US" sz="2400" b="1" dirty="0">
                <a:solidFill>
                  <a:schemeClr val="accent2">
                    <a:lumMod val="75000"/>
                  </a:schemeClr>
                </a:solidFill>
                <a:latin typeface="Meiryo UI" panose="020B0604030504040204" pitchFamily="50" charset="-128"/>
                <a:ea typeface="Meiryo UI" panose="020B0604030504040204" pitchFamily="50" charset="-128"/>
              </a:rPr>
              <a:t>リグニン</a:t>
            </a:r>
            <a:r>
              <a:rPr kumimoji="1" lang="ja-JP" altLang="en-US" sz="2400" b="1" dirty="0">
                <a:latin typeface="Meiryo UI" panose="020B0604030504040204" pitchFamily="50" charset="-128"/>
                <a:ea typeface="Meiryo UI" panose="020B0604030504040204" pitchFamily="50" charset="-128"/>
              </a:rPr>
              <a:t>や</a:t>
            </a:r>
            <a:r>
              <a:rPr kumimoji="1" lang="ja-JP" altLang="en-US" sz="2400" b="1" dirty="0">
                <a:solidFill>
                  <a:schemeClr val="accent4">
                    <a:lumMod val="50000"/>
                  </a:schemeClr>
                </a:solidFill>
                <a:latin typeface="Meiryo UI" panose="020B0604030504040204" pitchFamily="50" charset="-128"/>
                <a:ea typeface="Meiryo UI" panose="020B0604030504040204" pitchFamily="50" charset="-128"/>
              </a:rPr>
              <a:t>芳香族化合物</a:t>
            </a:r>
            <a:r>
              <a:rPr kumimoji="1" lang="ja-JP" altLang="en-US" sz="2400" b="1" dirty="0">
                <a:latin typeface="Meiryo UI" panose="020B0604030504040204" pitchFamily="50" charset="-128"/>
                <a:ea typeface="Meiryo UI" panose="020B0604030504040204" pitchFamily="50" charset="-128"/>
              </a:rPr>
              <a:t>を分解する放線菌 </a:t>
            </a:r>
            <a:r>
              <a:rPr kumimoji="1" lang="en-US" altLang="ja-JP" sz="2400" b="1" dirty="0">
                <a:solidFill>
                  <a:srgbClr val="C00000"/>
                </a:solidFill>
                <a:latin typeface="Amasis MT Pro Black" panose="02040A04050005020304" pitchFamily="18" charset="0"/>
                <a:ea typeface="Meiryo UI" panose="020B0604030504040204" pitchFamily="50" charset="-128"/>
              </a:rPr>
              <a:t>Rhodococcus </a:t>
            </a:r>
            <a:r>
              <a:rPr kumimoji="1" lang="en-US" altLang="ja-JP" sz="2400" b="1" dirty="0" err="1">
                <a:solidFill>
                  <a:srgbClr val="C00000"/>
                </a:solidFill>
                <a:latin typeface="Amasis MT Pro Black" panose="02040A04050005020304" pitchFamily="18" charset="0"/>
                <a:ea typeface="Meiryo UI" panose="020B0604030504040204" pitchFamily="50" charset="-128"/>
              </a:rPr>
              <a:t>jostii</a:t>
            </a:r>
            <a:r>
              <a:rPr kumimoji="1" lang="en-US" altLang="ja-JP" sz="2400" b="1" dirty="0">
                <a:solidFill>
                  <a:srgbClr val="C00000"/>
                </a:solidFill>
                <a:latin typeface="Amasis MT Pro Black" panose="02040A04050005020304" pitchFamily="18" charset="0"/>
                <a:ea typeface="Meiryo UI" panose="020B0604030504040204" pitchFamily="50" charset="-128"/>
              </a:rPr>
              <a:t> RHA1</a:t>
            </a:r>
            <a:r>
              <a:rPr kumimoji="1" lang="ja-JP" altLang="en-US" sz="2400" b="1" dirty="0">
                <a:latin typeface="Meiryo UI" panose="020B0604030504040204" pitchFamily="50" charset="-128"/>
                <a:ea typeface="Meiryo UI" panose="020B0604030504040204" pitchFamily="50" charset="-128"/>
              </a:rPr>
              <a:t>に注目</a:t>
            </a:r>
          </a:p>
        </p:txBody>
      </p:sp>
      <p:sp>
        <p:nvSpPr>
          <p:cNvPr id="14" name="テキスト ボックス 13">
            <a:extLst>
              <a:ext uri="{FF2B5EF4-FFF2-40B4-BE49-F238E27FC236}">
                <a16:creationId xmlns:a16="http://schemas.microsoft.com/office/drawing/2014/main" id="{86DFA395-3D02-4D01-8A93-DD8387DB61CE}"/>
              </a:ext>
            </a:extLst>
          </p:cNvPr>
          <p:cNvSpPr txBox="1"/>
          <p:nvPr/>
        </p:nvSpPr>
        <p:spPr>
          <a:xfrm>
            <a:off x="7781943" y="223221"/>
            <a:ext cx="1511347" cy="253916"/>
          </a:xfrm>
          <a:prstGeom prst="rect">
            <a:avLst/>
          </a:prstGeom>
          <a:noFill/>
        </p:spPr>
        <p:txBody>
          <a:bodyPr wrap="square">
            <a:spAutoFit/>
          </a:bodyPr>
          <a:lstStyle/>
          <a:p>
            <a:r>
              <a:rPr lang="ja-JP" altLang="en-US" sz="1050" dirty="0">
                <a:solidFill>
                  <a:srgbClr val="7030A0"/>
                </a:solidFill>
                <a:latin typeface="Meiryo UI" panose="020B0604030504040204" pitchFamily="50" charset="-128"/>
                <a:ea typeface="Meiryo UI" panose="020B0604030504040204" pitchFamily="50" charset="-128"/>
              </a:rPr>
              <a:t>ロドコッカス・ジョスティ</a:t>
            </a:r>
          </a:p>
        </p:txBody>
      </p:sp>
    </p:spTree>
    <p:extLst>
      <p:ext uri="{BB962C8B-B14F-4D97-AF65-F5344CB8AC3E}">
        <p14:creationId xmlns:p14="http://schemas.microsoft.com/office/powerpoint/2010/main" val="3122777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0" descr="http://t2.gstatic.com/images?q=tbn:ANd9GcTGkQSbAp4wLHY2yINuyGoEpqNjKZy7kIksgzpj8QI7qugqJFs&amp;t=1&amp;usg=__6w3qFgxVDseDT_CZxPP8V6wI5MA=">
            <a:extLst>
              <a:ext uri="{FF2B5EF4-FFF2-40B4-BE49-F238E27FC236}">
                <a16:creationId xmlns:a16="http://schemas.microsoft.com/office/drawing/2014/main" id="{DBFEBDB3-5B86-4A8E-8100-1889224D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
            <a:ext cx="2571750"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16">
            <a:extLst>
              <a:ext uri="{FF2B5EF4-FFF2-40B4-BE49-F238E27FC236}">
                <a16:creationId xmlns:a16="http://schemas.microsoft.com/office/drawing/2014/main" id="{0D82EC69-E47B-4982-A9ED-167C6EB62C06}"/>
              </a:ext>
            </a:extLst>
          </p:cNvPr>
          <p:cNvSpPr/>
          <p:nvPr/>
        </p:nvSpPr>
        <p:spPr>
          <a:xfrm>
            <a:off x="4475299" y="2679533"/>
            <a:ext cx="1959008" cy="2024745"/>
          </a:xfrm>
          <a:prstGeom prst="rect">
            <a:avLst/>
          </a:prstGeom>
          <a:blipFill>
            <a:blip r:embed="rId3" cstate="print"/>
            <a:stretch>
              <a:fillRect/>
            </a:stretch>
          </a:blipFill>
        </p:spPr>
        <p:txBody>
          <a:bodyPr wrap="square" lIns="0" tIns="0" rIns="0" bIns="0" rtlCol="0"/>
          <a:lstStyle/>
          <a:p>
            <a:endParaRPr/>
          </a:p>
        </p:txBody>
      </p:sp>
      <p:sp>
        <p:nvSpPr>
          <p:cNvPr id="6" name="楕円 5">
            <a:extLst>
              <a:ext uri="{FF2B5EF4-FFF2-40B4-BE49-F238E27FC236}">
                <a16:creationId xmlns:a16="http://schemas.microsoft.com/office/drawing/2014/main" id="{682653FC-B67D-43ED-944D-4848C105CCBC}"/>
              </a:ext>
            </a:extLst>
          </p:cNvPr>
          <p:cNvSpPr/>
          <p:nvPr/>
        </p:nvSpPr>
        <p:spPr>
          <a:xfrm>
            <a:off x="0" y="3392488"/>
            <a:ext cx="3275760"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残渣</a:t>
            </a:r>
            <a:endParaRPr kumimoji="1"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廃棄物</a:t>
            </a:r>
            <a:endParaRPr kumimoji="1" lang="en-US" altLang="ja-JP" sz="4000" dirty="0">
              <a:latin typeface="BIZ UDPゴシック" panose="020B0400000000000000" pitchFamily="50" charset="-128"/>
              <a:ea typeface="BIZ UDPゴシック" panose="020B0400000000000000" pitchFamily="50" charset="-128"/>
            </a:endParaRPr>
          </a:p>
          <a:p>
            <a:pPr algn="ctr"/>
            <a:r>
              <a:rPr lang="ja-JP" altLang="en-US" sz="4000" dirty="0">
                <a:latin typeface="BIZ UDPゴシック" panose="020B0400000000000000" pitchFamily="50" charset="-128"/>
                <a:ea typeface="BIZ UDPゴシック" panose="020B0400000000000000" pitchFamily="50" charset="-128"/>
              </a:rPr>
              <a:t>未利用</a:t>
            </a:r>
            <a:endParaRPr kumimoji="1" lang="ja-JP" altLang="en-US" sz="4000" dirty="0">
              <a:latin typeface="BIZ UDPゴシック" panose="020B0400000000000000" pitchFamily="50" charset="-128"/>
              <a:ea typeface="BIZ UDPゴシック" panose="020B0400000000000000" pitchFamily="50" charset="-128"/>
            </a:endParaRPr>
          </a:p>
        </p:txBody>
      </p:sp>
      <p:sp>
        <p:nvSpPr>
          <p:cNvPr id="7" name="矢印: 右 6">
            <a:extLst>
              <a:ext uri="{FF2B5EF4-FFF2-40B4-BE49-F238E27FC236}">
                <a16:creationId xmlns:a16="http://schemas.microsoft.com/office/drawing/2014/main" id="{9EB9C56A-9C4C-4213-9AEA-D8CEB4791657}"/>
              </a:ext>
            </a:extLst>
          </p:cNvPr>
          <p:cNvSpPr/>
          <p:nvPr/>
        </p:nvSpPr>
        <p:spPr>
          <a:xfrm>
            <a:off x="3504269" y="4448526"/>
            <a:ext cx="927063"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5377ACEE-44D8-4B60-B876-90E7016F2E2E}"/>
              </a:ext>
            </a:extLst>
          </p:cNvPr>
          <p:cNvSpPr/>
          <p:nvPr/>
        </p:nvSpPr>
        <p:spPr>
          <a:xfrm>
            <a:off x="6445136" y="4485725"/>
            <a:ext cx="927063"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2EF4F68E-5211-4F27-81CB-3A64178B6BB7}"/>
              </a:ext>
            </a:extLst>
          </p:cNvPr>
          <p:cNvSpPr/>
          <p:nvPr/>
        </p:nvSpPr>
        <p:spPr>
          <a:xfrm>
            <a:off x="7584527" y="3392488"/>
            <a:ext cx="4192142" cy="2984359"/>
          </a:xfrm>
          <a:prstGeom prst="round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4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2D1EA8F3-64F0-4DC9-905A-F67D036DC2EA}"/>
              </a:ext>
            </a:extLst>
          </p:cNvPr>
          <p:cNvSpPr txBox="1"/>
          <p:nvPr/>
        </p:nvSpPr>
        <p:spPr>
          <a:xfrm>
            <a:off x="2414731" y="-5667"/>
            <a:ext cx="9680547" cy="2369880"/>
          </a:xfrm>
          <a:prstGeom prst="rect">
            <a:avLst/>
          </a:prstGeom>
          <a:noFill/>
        </p:spPr>
        <p:txBody>
          <a:bodyPr wrap="square" rtlCol="0">
            <a:spAutoFit/>
          </a:bodyPr>
          <a:lstStyle/>
          <a:p>
            <a:r>
              <a:rPr kumimoji="1" lang="ja-JP" altLang="en-US" sz="2800" dirty="0">
                <a:latin typeface="BIZ UDPゴシック" panose="020B0400000000000000" pitchFamily="50" charset="-128"/>
                <a:ea typeface="BIZ UDPゴシック" panose="020B0400000000000000" pitchFamily="50" charset="-128"/>
              </a:rPr>
              <a:t>様々な産業で廃棄物が日々排出されている。</a:t>
            </a:r>
            <a:endParaRPr kumimoji="1" lang="en-US" altLang="ja-JP" sz="2800" dirty="0">
              <a:latin typeface="BIZ UDPゴシック" panose="020B0400000000000000" pitchFamily="50" charset="-128"/>
              <a:ea typeface="BIZ UDPゴシック" panose="020B0400000000000000" pitchFamily="50" charset="-128"/>
            </a:endParaRPr>
          </a:p>
          <a:p>
            <a:r>
              <a:rPr lang="ja-JP" altLang="en-US" sz="2800" dirty="0">
                <a:latin typeface="BIZ UDPゴシック" panose="020B0400000000000000" pitchFamily="50" charset="-128"/>
                <a:ea typeface="BIZ UDPゴシック" panose="020B0400000000000000" pitchFamily="50" charset="-128"/>
              </a:rPr>
              <a:t>単純にリサイクルするだけでも社会的意義がある。</a:t>
            </a:r>
            <a:endParaRPr lang="en-US" altLang="ja-JP" sz="2800" dirty="0">
              <a:latin typeface="BIZ UDPゴシック" panose="020B0400000000000000" pitchFamily="50" charset="-128"/>
              <a:ea typeface="BIZ UDPゴシック" panose="020B0400000000000000" pitchFamily="50" charset="-128"/>
            </a:endParaRPr>
          </a:p>
          <a:p>
            <a:endParaRPr lang="en-US" altLang="ja-JP" sz="2800" dirty="0">
              <a:latin typeface="BIZ UDPゴシック" panose="020B0400000000000000" pitchFamily="50" charset="-128"/>
              <a:ea typeface="BIZ UDPゴシック" panose="020B0400000000000000" pitchFamily="50" charset="-128"/>
            </a:endParaRPr>
          </a:p>
          <a:p>
            <a:r>
              <a:rPr kumimoji="1" lang="ja-JP" altLang="en-US" sz="2800" dirty="0">
                <a:latin typeface="BIZ UDPゴシック" panose="020B0400000000000000" pitchFamily="50" charset="-128"/>
                <a:ea typeface="BIZ UDPゴシック" panose="020B0400000000000000" pitchFamily="50" charset="-128"/>
              </a:rPr>
              <a:t>しかし、廃棄物にひと手間かけて、付加価値つけて～</a:t>
            </a:r>
            <a:endParaRPr kumimoji="1" lang="en-US" altLang="ja-JP" sz="2800" dirty="0">
              <a:latin typeface="BIZ UDPゴシック" panose="020B0400000000000000" pitchFamily="50" charset="-128"/>
              <a:ea typeface="BIZ UDPゴシック" panose="020B0400000000000000" pitchFamily="50" charset="-128"/>
            </a:endParaRPr>
          </a:p>
          <a:p>
            <a:r>
              <a:rPr kumimoji="1" lang="ja-JP" altLang="en-US" sz="2800" dirty="0">
                <a:latin typeface="BIZ UDPゴシック" panose="020B0400000000000000" pitchFamily="50" charset="-128"/>
                <a:ea typeface="BIZ UDPゴシック" panose="020B0400000000000000" pitchFamily="50" charset="-128"/>
              </a:rPr>
              <a:t>社会に還元する「</a:t>
            </a:r>
            <a:r>
              <a:rPr kumimoji="1" lang="ja-JP" altLang="en-US" sz="3600" b="1" dirty="0">
                <a:solidFill>
                  <a:srgbClr val="C00000"/>
                </a:solidFill>
                <a:latin typeface="BIZ UDPゴシック" panose="020B0400000000000000" pitchFamily="50" charset="-128"/>
                <a:ea typeface="BIZ UDPゴシック" panose="020B0400000000000000" pitchFamily="50" charset="-128"/>
              </a:rPr>
              <a:t>アップサイクル技術</a:t>
            </a:r>
            <a:r>
              <a:rPr kumimoji="1" lang="ja-JP" altLang="en-US" sz="2800" dirty="0">
                <a:latin typeface="BIZ UDPゴシック" panose="020B0400000000000000" pitchFamily="50" charset="-128"/>
                <a:ea typeface="BIZ UDPゴシック" panose="020B0400000000000000" pitchFamily="50" charset="-128"/>
              </a:rPr>
              <a:t>」に要注目！</a:t>
            </a:r>
          </a:p>
        </p:txBody>
      </p:sp>
      <p:sp>
        <p:nvSpPr>
          <p:cNvPr id="3" name="テキスト ボックス 2">
            <a:extLst>
              <a:ext uri="{FF2B5EF4-FFF2-40B4-BE49-F238E27FC236}">
                <a16:creationId xmlns:a16="http://schemas.microsoft.com/office/drawing/2014/main" id="{A1FADB8F-1537-42EA-BE26-578E94B6C54E}"/>
              </a:ext>
            </a:extLst>
          </p:cNvPr>
          <p:cNvSpPr txBox="1"/>
          <p:nvPr/>
        </p:nvSpPr>
        <p:spPr>
          <a:xfrm>
            <a:off x="2728650" y="4710785"/>
            <a:ext cx="5216972" cy="1938992"/>
          </a:xfrm>
          <a:prstGeom prst="rect">
            <a:avLst/>
          </a:prstGeom>
          <a:noFill/>
        </p:spPr>
        <p:txBody>
          <a:bodyPr wrap="square" rtlCol="0">
            <a:spAutoFit/>
          </a:bodyPr>
          <a:lstStyle/>
          <a:p>
            <a:pPr algn="ctr"/>
            <a:r>
              <a:rPr lang="ja-JP" altLang="en-US"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触媒</a:t>
            </a:r>
            <a:endParaRPr lang="en-US" altLang="ja-JP"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r>
              <a:rPr kumimoji="1" lang="ja-JP" altLang="en-US"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酵素</a:t>
            </a:r>
            <a:endParaRPr kumimoji="1" lang="en-US" altLang="ja-JP"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a:p>
            <a:pPr algn="ctr"/>
            <a:r>
              <a:rPr lang="ja-JP" altLang="en-US"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遺伝改変～微生物</a:t>
            </a:r>
            <a:endParaRPr kumimoji="1" lang="ja-JP" altLang="en-US" sz="4000" b="1" dirty="0">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endParaRPr>
          </a:p>
        </p:txBody>
      </p:sp>
      <p:sp>
        <p:nvSpPr>
          <p:cNvPr id="13" name="object 10">
            <a:extLst>
              <a:ext uri="{FF2B5EF4-FFF2-40B4-BE49-F238E27FC236}">
                <a16:creationId xmlns:a16="http://schemas.microsoft.com/office/drawing/2014/main" id="{1E2C161D-2E1F-406B-953F-CB9EDD95E9B7}"/>
              </a:ext>
            </a:extLst>
          </p:cNvPr>
          <p:cNvSpPr/>
          <p:nvPr/>
        </p:nvSpPr>
        <p:spPr>
          <a:xfrm>
            <a:off x="8606424" y="2630488"/>
            <a:ext cx="2042160" cy="762000"/>
          </a:xfrm>
          <a:prstGeom prst="rect">
            <a:avLst/>
          </a:prstGeom>
          <a:blipFill>
            <a:blip r:embed="rId4" cstate="print"/>
            <a:stretch>
              <a:fillRect/>
            </a:stretch>
          </a:blipFill>
        </p:spPr>
        <p:txBody>
          <a:bodyPr wrap="square" lIns="0" tIns="0" rIns="0" bIns="0" rtlCol="0"/>
          <a:lstStyle/>
          <a:p>
            <a:endParaRPr/>
          </a:p>
        </p:txBody>
      </p:sp>
      <p:pic>
        <p:nvPicPr>
          <p:cNvPr id="14" name="図 8">
            <a:extLst>
              <a:ext uri="{FF2B5EF4-FFF2-40B4-BE49-F238E27FC236}">
                <a16:creationId xmlns:a16="http://schemas.microsoft.com/office/drawing/2014/main" id="{A11290DD-792D-424A-8364-8ABCA07DCF4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4527" y="3636892"/>
            <a:ext cx="24955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2">
            <a:extLst>
              <a:ext uri="{FF2B5EF4-FFF2-40B4-BE49-F238E27FC236}">
                <a16:creationId xmlns:a16="http://schemas.microsoft.com/office/drawing/2014/main" id="{AA01DEA1-F7C5-495A-B0D2-14307266706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704888">
            <a:off x="9506216" y="3454842"/>
            <a:ext cx="2284736" cy="228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C:\Users\mhsamin\Desktop\4e5cf7d4ccb9c59b6620a9c71944d51e.jpg">
            <a:extLst>
              <a:ext uri="{FF2B5EF4-FFF2-40B4-BE49-F238E27FC236}">
                <a16:creationId xmlns:a16="http://schemas.microsoft.com/office/drawing/2014/main" id="{896880D5-FFA3-4E65-B1E3-9FB824D694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4346" y="196544"/>
            <a:ext cx="1365480" cy="114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2" descr="malicious user_s">
            <a:extLst>
              <a:ext uri="{FF2B5EF4-FFF2-40B4-BE49-F238E27FC236}">
                <a16:creationId xmlns:a16="http://schemas.microsoft.com/office/drawing/2014/main" id="{D4C30654-888B-480D-A6C6-B35F46C262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7523" y="2910113"/>
            <a:ext cx="1009968" cy="107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838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19"/>
                                        </p:tgtEl>
                                        <p:attrNameLst>
                                          <p:attrName>ppt_x</p:attrName>
                                        </p:attrNameLst>
                                      </p:cBhvr>
                                      <p:tavLst>
                                        <p:tav tm="0">
                                          <p:val>
                                            <p:strVal val="ppt_x"/>
                                          </p:val>
                                        </p:tav>
                                        <p:tav tm="100000">
                                          <p:val>
                                            <p:strVal val="ppt_x"/>
                                          </p:val>
                                        </p:tav>
                                      </p:tavLst>
                                    </p:anim>
                                    <p:anim calcmode="lin" valueType="num">
                                      <p:cBhvr additive="base">
                                        <p:cTn id="7" dur="1000"/>
                                        <p:tgtEl>
                                          <p:spTgt spid="19"/>
                                        </p:tgtEl>
                                        <p:attrNameLst>
                                          <p:attrName>ppt_y</p:attrName>
                                        </p:attrNameLst>
                                      </p:cBhvr>
                                      <p:tavLst>
                                        <p:tav tm="0">
                                          <p:val>
                                            <p:strVal val="ppt_y"/>
                                          </p:val>
                                        </p:tav>
                                        <p:tav tm="100000">
                                          <p:val>
                                            <p:strVal val="1+ppt_h/2"/>
                                          </p:val>
                                        </p:tav>
                                      </p:tavLst>
                                    </p:anim>
                                    <p:set>
                                      <p:cBhvr>
                                        <p:cTn id="8"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四角形: 角を丸くする 88">
            <a:extLst>
              <a:ext uri="{FF2B5EF4-FFF2-40B4-BE49-F238E27FC236}">
                <a16:creationId xmlns:a16="http://schemas.microsoft.com/office/drawing/2014/main" id="{8D26E467-F5E5-4738-8B86-EA9768128548}"/>
              </a:ext>
            </a:extLst>
          </p:cNvPr>
          <p:cNvSpPr/>
          <p:nvPr/>
        </p:nvSpPr>
        <p:spPr>
          <a:xfrm>
            <a:off x="3419063" y="1068458"/>
            <a:ext cx="5357191" cy="626166"/>
          </a:xfrm>
          <a:prstGeom prst="roundRect">
            <a:avLst>
              <a:gd name="adj" fmla="val 19842"/>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C00000"/>
                </a:solidFill>
                <a:latin typeface="BIZ UDPゴシック" panose="020B0400000000000000" pitchFamily="50" charset="-128"/>
                <a:ea typeface="BIZ UDPゴシック" panose="020B0400000000000000" pitchFamily="50" charset="-128"/>
              </a:rPr>
              <a:t>バイオマス・グラフェン</a:t>
            </a:r>
            <a:r>
              <a:rPr kumimoji="1" lang="ja-JP" altLang="en-US" sz="2000" b="1" dirty="0">
                <a:solidFill>
                  <a:schemeClr val="tx1"/>
                </a:solidFill>
                <a:latin typeface="BIZ UDPゴシック" panose="020B0400000000000000" pitchFamily="50" charset="-128"/>
                <a:ea typeface="BIZ UDPゴシック" panose="020B0400000000000000" pitchFamily="50" charset="-128"/>
              </a:rPr>
              <a:t>にアップサイクル？</a:t>
            </a:r>
          </a:p>
        </p:txBody>
      </p:sp>
      <p:sp>
        <p:nvSpPr>
          <p:cNvPr id="90" name="四角形: 角を丸くする 89">
            <a:extLst>
              <a:ext uri="{FF2B5EF4-FFF2-40B4-BE49-F238E27FC236}">
                <a16:creationId xmlns:a16="http://schemas.microsoft.com/office/drawing/2014/main" id="{E23416A3-2E0B-43CB-81E3-0EBF81FB519C}"/>
              </a:ext>
            </a:extLst>
          </p:cNvPr>
          <p:cNvSpPr/>
          <p:nvPr/>
        </p:nvSpPr>
        <p:spPr>
          <a:xfrm>
            <a:off x="3419062" y="2211457"/>
            <a:ext cx="5357190" cy="1038639"/>
          </a:xfrm>
          <a:prstGeom prst="roundRect">
            <a:avLst>
              <a:gd name="adj" fmla="val 19842"/>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C00000"/>
                </a:solidFill>
                <a:latin typeface="BIZ UDPゴシック" panose="020B0400000000000000" pitchFamily="50" charset="-128"/>
                <a:ea typeface="BIZ UDPゴシック" panose="020B0400000000000000" pitchFamily="50" charset="-128"/>
              </a:rPr>
              <a:t>アップル・スキン</a:t>
            </a:r>
            <a:r>
              <a:rPr kumimoji="1" lang="ja-JP" altLang="en-US" sz="2000" b="1" dirty="0">
                <a:solidFill>
                  <a:schemeClr val="tx1"/>
                </a:solidFill>
                <a:latin typeface="BIZ UDPゴシック" panose="020B0400000000000000" pitchFamily="50" charset="-128"/>
                <a:ea typeface="BIZ UDPゴシック" panose="020B0400000000000000" pitchFamily="50" charset="-128"/>
              </a:rPr>
              <a:t>にアップしサイクル</a:t>
            </a:r>
            <a:endParaRPr kumimoji="1" lang="en-US" altLang="ja-JP" sz="2000" b="1"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2000" b="1" dirty="0">
                <a:solidFill>
                  <a:schemeClr val="tx1"/>
                </a:solidFill>
                <a:latin typeface="BIZ UDPゴシック" panose="020B0400000000000000" pitchFamily="50" charset="-128"/>
                <a:ea typeface="BIZ UDPゴシック" panose="020B0400000000000000" pitchFamily="50" charset="-128"/>
              </a:rPr>
              <a:t>↓</a:t>
            </a:r>
            <a:endParaRPr kumimoji="1" lang="en-US" altLang="ja-JP" sz="2000" b="1" dirty="0">
              <a:solidFill>
                <a:schemeClr val="tx1"/>
              </a:solidFill>
              <a:latin typeface="BIZ UDPゴシック" panose="020B0400000000000000" pitchFamily="50" charset="-128"/>
              <a:ea typeface="BIZ UDPゴシック" panose="020B0400000000000000" pitchFamily="50" charset="-128"/>
            </a:endParaRPr>
          </a:p>
          <a:p>
            <a:pPr algn="ctr"/>
            <a:r>
              <a:rPr kumimoji="1" lang="ja-JP" altLang="en-US" sz="2000" b="1" dirty="0">
                <a:solidFill>
                  <a:srgbClr val="C00000"/>
                </a:solidFill>
                <a:latin typeface="BIZ UDPゴシック" panose="020B0400000000000000" pitchFamily="50" charset="-128"/>
                <a:ea typeface="BIZ UDPゴシック" panose="020B0400000000000000" pitchFamily="50" charset="-128"/>
              </a:rPr>
              <a:t>セルロース・レザー</a:t>
            </a:r>
            <a:r>
              <a:rPr kumimoji="1" lang="ja-JP" altLang="en-US" sz="2000" b="1" dirty="0">
                <a:solidFill>
                  <a:schemeClr val="tx1"/>
                </a:solidFill>
                <a:latin typeface="BIZ UDPゴシック" panose="020B0400000000000000" pitchFamily="50" charset="-128"/>
                <a:ea typeface="BIZ UDPゴシック" panose="020B0400000000000000" pitchFamily="50" charset="-128"/>
              </a:rPr>
              <a:t>にアップサイクル？</a:t>
            </a:r>
          </a:p>
        </p:txBody>
      </p:sp>
      <p:sp>
        <p:nvSpPr>
          <p:cNvPr id="91" name="テキスト ボックス 90">
            <a:extLst>
              <a:ext uri="{FF2B5EF4-FFF2-40B4-BE49-F238E27FC236}">
                <a16:creationId xmlns:a16="http://schemas.microsoft.com/office/drawing/2014/main" id="{59D1EB13-36AB-4D03-92D0-B8564849EE59}"/>
              </a:ext>
            </a:extLst>
          </p:cNvPr>
          <p:cNvSpPr txBox="1"/>
          <p:nvPr/>
        </p:nvSpPr>
        <p:spPr>
          <a:xfrm>
            <a:off x="1162880" y="109330"/>
            <a:ext cx="9859618" cy="461665"/>
          </a:xfrm>
          <a:prstGeom prst="rect">
            <a:avLst/>
          </a:prstGeom>
          <a:noFill/>
        </p:spPr>
        <p:txBody>
          <a:bodyPr wrap="square" rtlCol="0">
            <a:spAutoFit/>
          </a:bodyPr>
          <a:lstStyle/>
          <a:p>
            <a:pPr algn="ctr"/>
            <a:r>
              <a:rPr kumimoji="1" lang="ja-JP" altLang="en-US" sz="2400" dirty="0">
                <a:latin typeface="UD デジタル 教科書体 NK-B" panose="02020700000000000000" pitchFamily="18" charset="-128"/>
                <a:ea typeface="UD デジタル 教科書体 NK-B" panose="02020700000000000000" pitchFamily="18" charset="-128"/>
              </a:rPr>
              <a:t>ポンチ絵です～</a:t>
            </a:r>
          </a:p>
        </p:txBody>
      </p:sp>
      <p:sp>
        <p:nvSpPr>
          <p:cNvPr id="92" name="テキスト ボックス 91">
            <a:extLst>
              <a:ext uri="{FF2B5EF4-FFF2-40B4-BE49-F238E27FC236}">
                <a16:creationId xmlns:a16="http://schemas.microsoft.com/office/drawing/2014/main" id="{37E85252-F404-4E6D-86A5-BE8DD5FA5429}"/>
              </a:ext>
            </a:extLst>
          </p:cNvPr>
          <p:cNvSpPr txBox="1"/>
          <p:nvPr/>
        </p:nvSpPr>
        <p:spPr>
          <a:xfrm>
            <a:off x="8776252" y="2269111"/>
            <a:ext cx="1868555" cy="461665"/>
          </a:xfrm>
          <a:prstGeom prst="rect">
            <a:avLst/>
          </a:prstGeom>
          <a:noFill/>
        </p:spPr>
        <p:txBody>
          <a:bodyPr wrap="square" rtlCol="0">
            <a:spAutoFit/>
          </a:bodyPr>
          <a:lstStyle/>
          <a:p>
            <a:r>
              <a:rPr kumimoji="1" lang="en-US" altLang="ja-JP" sz="2400" dirty="0" err="1">
                <a:latin typeface="UD デジタル 教科書体 NK-B" panose="02020700000000000000" pitchFamily="18" charset="-128"/>
                <a:ea typeface="UD デジタル 教科書体 NK-B" panose="02020700000000000000" pitchFamily="18" charset="-128"/>
              </a:rPr>
              <a:t>Frumat</a:t>
            </a:r>
            <a:r>
              <a:rPr kumimoji="1" lang="ja-JP" altLang="en-US" sz="2400" dirty="0">
                <a:latin typeface="UD デジタル 教科書体 NK-B" panose="02020700000000000000" pitchFamily="18" charset="-128"/>
                <a:ea typeface="UD デジタル 教科書体 NK-B" panose="02020700000000000000" pitchFamily="18" charset="-128"/>
              </a:rPr>
              <a:t>社</a:t>
            </a:r>
          </a:p>
        </p:txBody>
      </p:sp>
      <p:sp>
        <p:nvSpPr>
          <p:cNvPr id="93" name="四角形: 角を丸くする 92">
            <a:extLst>
              <a:ext uri="{FF2B5EF4-FFF2-40B4-BE49-F238E27FC236}">
                <a16:creationId xmlns:a16="http://schemas.microsoft.com/office/drawing/2014/main" id="{819A0C11-0141-46F6-8408-49758D8D3072}"/>
              </a:ext>
            </a:extLst>
          </p:cNvPr>
          <p:cNvSpPr/>
          <p:nvPr/>
        </p:nvSpPr>
        <p:spPr>
          <a:xfrm>
            <a:off x="3419062" y="3766929"/>
            <a:ext cx="5357191" cy="626166"/>
          </a:xfrm>
          <a:prstGeom prst="roundRect">
            <a:avLst>
              <a:gd name="adj" fmla="val 19842"/>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C00000"/>
                </a:solidFill>
                <a:latin typeface="BIZ UDPゴシック" panose="020B0400000000000000" pitchFamily="50" charset="-128"/>
                <a:ea typeface="BIZ UDPゴシック" panose="020B0400000000000000" pitchFamily="50" charset="-128"/>
              </a:rPr>
              <a:t>ナノ・セルロース</a:t>
            </a:r>
            <a:r>
              <a:rPr kumimoji="1" lang="ja-JP" altLang="en-US" sz="2000" b="1" dirty="0">
                <a:solidFill>
                  <a:schemeClr val="tx1"/>
                </a:solidFill>
                <a:latin typeface="BIZ UDPゴシック" panose="020B0400000000000000" pitchFamily="50" charset="-128"/>
                <a:ea typeface="BIZ UDPゴシック" panose="020B0400000000000000" pitchFamily="50" charset="-128"/>
              </a:rPr>
              <a:t>にアップサイクル</a:t>
            </a:r>
          </a:p>
        </p:txBody>
      </p:sp>
      <p:sp>
        <p:nvSpPr>
          <p:cNvPr id="94" name="四角形: 角を丸くする 93">
            <a:extLst>
              <a:ext uri="{FF2B5EF4-FFF2-40B4-BE49-F238E27FC236}">
                <a16:creationId xmlns:a16="http://schemas.microsoft.com/office/drawing/2014/main" id="{15A556A0-F410-4860-8474-81942E0110C9}"/>
              </a:ext>
            </a:extLst>
          </p:cNvPr>
          <p:cNvSpPr/>
          <p:nvPr/>
        </p:nvSpPr>
        <p:spPr>
          <a:xfrm>
            <a:off x="987287" y="4890558"/>
            <a:ext cx="10217426" cy="626166"/>
          </a:xfrm>
          <a:prstGeom prst="roundRect">
            <a:avLst>
              <a:gd name="adj" fmla="val 19842"/>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C00000"/>
                </a:solidFill>
                <a:latin typeface="BIZ UDPゴシック" panose="020B0400000000000000" pitchFamily="50" charset="-128"/>
                <a:ea typeface="BIZ UDPゴシック" panose="020B0400000000000000" pitchFamily="50" charset="-128"/>
              </a:rPr>
              <a:t>ナノ・セルロース＆酸化グラフェン＆クレイ（粘土）ナノロッド</a:t>
            </a:r>
            <a:r>
              <a:rPr kumimoji="1" lang="ja-JP" altLang="en-US" sz="2000" b="1" dirty="0">
                <a:solidFill>
                  <a:schemeClr val="tx1"/>
                </a:solidFill>
                <a:latin typeface="BIZ UDPゴシック" panose="020B0400000000000000" pitchFamily="50" charset="-128"/>
                <a:ea typeface="BIZ UDPゴシック" panose="020B0400000000000000" pitchFamily="50" charset="-128"/>
              </a:rPr>
              <a:t>からから多孔質フォーム材</a:t>
            </a:r>
          </a:p>
        </p:txBody>
      </p:sp>
      <p:sp>
        <p:nvSpPr>
          <p:cNvPr id="96" name="テキスト ボックス 95">
            <a:extLst>
              <a:ext uri="{FF2B5EF4-FFF2-40B4-BE49-F238E27FC236}">
                <a16:creationId xmlns:a16="http://schemas.microsoft.com/office/drawing/2014/main" id="{ACC5441B-277D-47B9-8F06-F7B249E69B1D}"/>
              </a:ext>
            </a:extLst>
          </p:cNvPr>
          <p:cNvSpPr txBox="1"/>
          <p:nvPr/>
        </p:nvSpPr>
        <p:spPr>
          <a:xfrm>
            <a:off x="1567900" y="5658737"/>
            <a:ext cx="9049578" cy="261610"/>
          </a:xfrm>
          <a:prstGeom prst="rect">
            <a:avLst/>
          </a:prstGeom>
          <a:no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hlinkClick r:id="rId2"/>
              </a:rPr>
              <a:t>ナノ材料でできた断熱性・難燃性に優れたフォーム材 </a:t>
            </a:r>
            <a:r>
              <a:rPr lang="en-US" altLang="ja-JP" sz="1100" dirty="0">
                <a:latin typeface="BIZ UDPゴシック" panose="020B0400000000000000" pitchFamily="50" charset="-128"/>
                <a:ea typeface="BIZ UDPゴシック" panose="020B0400000000000000" pitchFamily="50" charset="-128"/>
                <a:hlinkClick r:id="rId2"/>
              </a:rPr>
              <a:t>| Nature Nanotechnology | Nature Portfolio (natureasia.com)</a:t>
            </a:r>
            <a:endParaRPr lang="ja-JP" altLang="en-US" sz="1100" dirty="0">
              <a:latin typeface="BIZ UDPゴシック" panose="020B0400000000000000" pitchFamily="50" charset="-128"/>
              <a:ea typeface="BIZ UDPゴシック" panose="020B0400000000000000" pitchFamily="50" charset="-128"/>
            </a:endParaRPr>
          </a:p>
        </p:txBody>
      </p:sp>
      <p:sp>
        <p:nvSpPr>
          <p:cNvPr id="97" name="テキスト ボックス 96">
            <a:extLst>
              <a:ext uri="{FF2B5EF4-FFF2-40B4-BE49-F238E27FC236}">
                <a16:creationId xmlns:a16="http://schemas.microsoft.com/office/drawing/2014/main" id="{148719E2-809C-493C-BE3A-236F2481B6AE}"/>
              </a:ext>
            </a:extLst>
          </p:cNvPr>
          <p:cNvSpPr txBox="1"/>
          <p:nvPr/>
        </p:nvSpPr>
        <p:spPr>
          <a:xfrm rot="20995650">
            <a:off x="8453048" y="4608514"/>
            <a:ext cx="2743200"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難燃性、断熱性</a:t>
            </a:r>
          </a:p>
        </p:txBody>
      </p:sp>
      <p:sp>
        <p:nvSpPr>
          <p:cNvPr id="98" name="テキスト ボックス 97">
            <a:extLst>
              <a:ext uri="{FF2B5EF4-FFF2-40B4-BE49-F238E27FC236}">
                <a16:creationId xmlns:a16="http://schemas.microsoft.com/office/drawing/2014/main" id="{32B363B8-0DD7-49F6-B3F0-CAFC426BD00A}"/>
              </a:ext>
            </a:extLst>
          </p:cNvPr>
          <p:cNvSpPr txBox="1"/>
          <p:nvPr/>
        </p:nvSpPr>
        <p:spPr>
          <a:xfrm rot="20814346">
            <a:off x="7742584" y="3578282"/>
            <a:ext cx="2743200" cy="338554"/>
          </a:xfrm>
          <a:prstGeom prst="rect">
            <a:avLst/>
          </a:prstGeom>
          <a:noFill/>
        </p:spPr>
        <p:txBody>
          <a:bodyPr wrap="square" rtlCol="0">
            <a:spAutoFit/>
          </a:bodyPr>
          <a:lstStyle/>
          <a:p>
            <a:pPr algn="ctr"/>
            <a:r>
              <a:rPr kumimoji="1" lang="ja-JP" altLang="en-US" sz="1600" dirty="0">
                <a:latin typeface="UD デジタル 教科書体 NK-B" panose="02020700000000000000" pitchFamily="18" charset="-128"/>
                <a:ea typeface="UD デジタル 教科書体 NK-B" panose="02020700000000000000" pitchFamily="18" charset="-128"/>
              </a:rPr>
              <a:t>古紙裁断、難燃剤添加</a:t>
            </a:r>
          </a:p>
        </p:txBody>
      </p:sp>
    </p:spTree>
    <p:extLst>
      <p:ext uri="{BB962C8B-B14F-4D97-AF65-F5344CB8AC3E}">
        <p14:creationId xmlns:p14="http://schemas.microsoft.com/office/powerpoint/2010/main" val="1424937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ヴィーガンのラベル">
            <a:extLst>
              <a:ext uri="{FF2B5EF4-FFF2-40B4-BE49-F238E27FC236}">
                <a16:creationId xmlns:a16="http://schemas.microsoft.com/office/drawing/2014/main" id="{2F2325D3-037B-282B-77E6-AB44A8B30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546" y="5827508"/>
            <a:ext cx="1139116" cy="10201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アップルレザー　ヴィーガンレザー見本">
            <a:extLst>
              <a:ext uri="{FF2B5EF4-FFF2-40B4-BE49-F238E27FC236}">
                <a16:creationId xmlns:a16="http://schemas.microsoft.com/office/drawing/2014/main" id="{058ECC54-42BB-804D-377A-6BEA5C418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747" y="2035295"/>
            <a:ext cx="5848362" cy="39008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アップルレザーのロゴ">
            <a:extLst>
              <a:ext uri="{FF2B5EF4-FFF2-40B4-BE49-F238E27FC236}">
                <a16:creationId xmlns:a16="http://schemas.microsoft.com/office/drawing/2014/main" id="{9CD3CA28-6759-96A1-A69D-66A6E8450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71895"/>
            <a:ext cx="41148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アップルレザーの成分グラフ">
            <a:extLst>
              <a:ext uri="{FF2B5EF4-FFF2-40B4-BE49-F238E27FC236}">
                <a16:creationId xmlns:a16="http://schemas.microsoft.com/office/drawing/2014/main" id="{456DBB67-C74E-28FB-28C0-ABDE47413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973" y="1759410"/>
            <a:ext cx="6181725" cy="41529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E4DBD34-AE82-D9BB-35E3-C79E18FE855C}"/>
              </a:ext>
            </a:extLst>
          </p:cNvPr>
          <p:cNvSpPr txBox="1"/>
          <p:nvPr/>
        </p:nvSpPr>
        <p:spPr>
          <a:xfrm>
            <a:off x="436848" y="1050134"/>
            <a:ext cx="11411798" cy="707886"/>
          </a:xfrm>
          <a:prstGeom prst="rect">
            <a:avLst/>
          </a:prstGeom>
          <a:noFill/>
        </p:spPr>
        <p:txBody>
          <a:bodyPr wrap="square">
            <a:spAutoFit/>
          </a:bodyPr>
          <a:lstStyle/>
          <a:p>
            <a:pPr algn="ctr"/>
            <a:r>
              <a:rPr lang="ja-JP" altLang="en-US" sz="2000" b="0" i="0" dirty="0">
                <a:solidFill>
                  <a:srgbClr val="212529"/>
                </a:solidFill>
                <a:effectLst/>
                <a:latin typeface="BIZ UDPゴシック" panose="020B0400000000000000" pitchFamily="50" charset="-128"/>
                <a:ea typeface="BIZ UDPゴシック" panose="020B0400000000000000" pitchFamily="50" charset="-128"/>
              </a:rPr>
              <a:t>アップルレザーは南アメリカや中国を主とした世界各国の廃棄予定りんごを使用しております。</a:t>
            </a:r>
          </a:p>
          <a:p>
            <a:pPr algn="ctr"/>
            <a:r>
              <a:rPr lang="ja-JP" altLang="en-US" sz="2000" b="1" i="0" dirty="0">
                <a:solidFill>
                  <a:srgbClr val="C00000"/>
                </a:solidFill>
                <a:effectLst/>
                <a:latin typeface="BIZ UDPゴシック" panose="020B0400000000000000" pitchFamily="50" charset="-128"/>
                <a:ea typeface="BIZ UDPゴシック" panose="020B0400000000000000" pitchFamily="50" charset="-128"/>
              </a:rPr>
              <a:t>リンゴは実に限らず、芯や種・木・ジュースまで余す事なく使用し、廃棄箇所が出ないのが特徴</a:t>
            </a:r>
            <a:r>
              <a:rPr lang="ja-JP" altLang="en-US" sz="2000" b="0" i="0" dirty="0">
                <a:solidFill>
                  <a:srgbClr val="212529"/>
                </a:solidFill>
                <a:effectLst/>
                <a:latin typeface="BIZ UDPゴシック" panose="020B0400000000000000" pitchFamily="50" charset="-128"/>
                <a:ea typeface="BIZ UDPゴシック" panose="020B0400000000000000" pitchFamily="50" charset="-128"/>
              </a:rPr>
              <a:t>です。</a:t>
            </a:r>
          </a:p>
        </p:txBody>
      </p:sp>
      <p:pic>
        <p:nvPicPr>
          <p:cNvPr id="2056" name="Picture 8" descr="USDAに認証タグ">
            <a:extLst>
              <a:ext uri="{FF2B5EF4-FFF2-40B4-BE49-F238E27FC236}">
                <a16:creationId xmlns:a16="http://schemas.microsoft.com/office/drawing/2014/main" id="{B04FF81A-3F96-D09D-35F8-15F2974BAB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973" y="5975255"/>
            <a:ext cx="1439573" cy="81981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タグのデザイン案">
            <a:extLst>
              <a:ext uri="{FF2B5EF4-FFF2-40B4-BE49-F238E27FC236}">
                <a16:creationId xmlns:a16="http://schemas.microsoft.com/office/drawing/2014/main" id="{4C01697C-14B6-C7A3-12EC-DCAC362735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7410" y="5149543"/>
            <a:ext cx="1875990" cy="16455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エコテックスのタグ案">
            <a:extLst>
              <a:ext uri="{FF2B5EF4-FFF2-40B4-BE49-F238E27FC236}">
                <a16:creationId xmlns:a16="http://schemas.microsoft.com/office/drawing/2014/main" id="{B580ADBD-B6B4-4FB2-D87C-B5DD71C937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3721" y="6022614"/>
            <a:ext cx="1969129" cy="72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689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567D78C-90DB-427D-B49B-6C961397AC5C}"/>
              </a:ext>
            </a:extLst>
          </p:cNvPr>
          <p:cNvPicPr>
            <a:picLocks noChangeAspect="1"/>
          </p:cNvPicPr>
          <p:nvPr/>
        </p:nvPicPr>
        <p:blipFill>
          <a:blip r:embed="rId2"/>
          <a:stretch>
            <a:fillRect/>
          </a:stretch>
        </p:blipFill>
        <p:spPr>
          <a:xfrm>
            <a:off x="795337" y="283343"/>
            <a:ext cx="10601325" cy="6448425"/>
          </a:xfrm>
          <a:prstGeom prst="rect">
            <a:avLst/>
          </a:prstGeom>
        </p:spPr>
      </p:pic>
      <p:pic>
        <p:nvPicPr>
          <p:cNvPr id="6" name="図 5">
            <a:extLst>
              <a:ext uri="{FF2B5EF4-FFF2-40B4-BE49-F238E27FC236}">
                <a16:creationId xmlns:a16="http://schemas.microsoft.com/office/drawing/2014/main" id="{72C2F2B5-D938-4089-B038-0B5B806A1FF3}"/>
              </a:ext>
            </a:extLst>
          </p:cNvPr>
          <p:cNvPicPr>
            <a:picLocks noChangeAspect="1"/>
          </p:cNvPicPr>
          <p:nvPr/>
        </p:nvPicPr>
        <p:blipFill>
          <a:blip r:embed="rId3"/>
          <a:stretch>
            <a:fillRect/>
          </a:stretch>
        </p:blipFill>
        <p:spPr>
          <a:xfrm>
            <a:off x="521428" y="204787"/>
            <a:ext cx="4927901" cy="3145658"/>
          </a:xfrm>
          <a:prstGeom prst="rect">
            <a:avLst/>
          </a:prstGeom>
        </p:spPr>
      </p:pic>
      <p:sp>
        <p:nvSpPr>
          <p:cNvPr id="7" name="テキスト ボックス 6">
            <a:extLst>
              <a:ext uri="{FF2B5EF4-FFF2-40B4-BE49-F238E27FC236}">
                <a16:creationId xmlns:a16="http://schemas.microsoft.com/office/drawing/2014/main" id="{27D0E885-6447-42A0-B0D4-AA85AEFDEE49}"/>
              </a:ext>
            </a:extLst>
          </p:cNvPr>
          <p:cNvSpPr txBox="1"/>
          <p:nvPr/>
        </p:nvSpPr>
        <p:spPr>
          <a:xfrm>
            <a:off x="4697629" y="0"/>
            <a:ext cx="4058745" cy="461665"/>
          </a:xfrm>
          <a:prstGeom prst="rect">
            <a:avLst/>
          </a:prstGeom>
          <a:noFill/>
        </p:spPr>
        <p:txBody>
          <a:bodyPr wrap="square" rtlCol="0">
            <a:spAutoFit/>
          </a:bodyPr>
          <a:lstStyle/>
          <a:p>
            <a:pPr algn="ctr"/>
            <a:r>
              <a:rPr kumimoji="1" lang="ja-JP" altLang="en-US" sz="2400" b="1" dirty="0">
                <a:solidFill>
                  <a:srgbClr val="C00000"/>
                </a:solidFill>
                <a:latin typeface="BIZ UDPゴシック" panose="020B0400000000000000" pitchFamily="50" charset="-128"/>
                <a:ea typeface="BIZ UDPゴシック" panose="020B0400000000000000" pitchFamily="50" charset="-128"/>
              </a:rPr>
              <a:t>セルロース・レザー</a:t>
            </a:r>
          </a:p>
        </p:txBody>
      </p:sp>
      <p:sp>
        <p:nvSpPr>
          <p:cNvPr id="11" name="テキスト ボックス 10">
            <a:extLst>
              <a:ext uri="{FF2B5EF4-FFF2-40B4-BE49-F238E27FC236}">
                <a16:creationId xmlns:a16="http://schemas.microsoft.com/office/drawing/2014/main" id="{4E694D29-ADC8-4F5C-A234-64FA5C965ABF}"/>
              </a:ext>
            </a:extLst>
          </p:cNvPr>
          <p:cNvSpPr txBox="1"/>
          <p:nvPr/>
        </p:nvSpPr>
        <p:spPr>
          <a:xfrm rot="5400000">
            <a:off x="7841973" y="3311624"/>
            <a:ext cx="5784574" cy="307777"/>
          </a:xfrm>
          <a:prstGeom prst="rect">
            <a:avLst/>
          </a:prstGeom>
          <a:noFill/>
        </p:spPr>
        <p:txBody>
          <a:bodyPr wrap="square">
            <a:spAutoFit/>
          </a:bodyPr>
          <a:lstStyle/>
          <a:p>
            <a:pPr algn="ctr"/>
            <a:r>
              <a:rPr lang="ja-JP" altLang="en-US" sz="1400" dirty="0">
                <a:hlinkClick r:id="rId4"/>
              </a:rPr>
              <a:t>愛着をもたらす、アップサイクルのアイデア </a:t>
            </a:r>
            <a:r>
              <a:rPr lang="en-US" altLang="ja-JP" sz="1400" dirty="0">
                <a:hlinkClick r:id="rId4"/>
              </a:rPr>
              <a:t>| BMW.com Japan</a:t>
            </a:r>
            <a:endParaRPr lang="ja-JP" altLang="en-US" sz="1400" dirty="0"/>
          </a:p>
        </p:txBody>
      </p:sp>
    </p:spTree>
    <p:extLst>
      <p:ext uri="{BB962C8B-B14F-4D97-AF65-F5344CB8AC3E}">
        <p14:creationId xmlns:p14="http://schemas.microsoft.com/office/powerpoint/2010/main" val="1167811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9E378E4-F589-4041-AFD8-DD05A8F264ED}"/>
              </a:ext>
            </a:extLst>
          </p:cNvPr>
          <p:cNvPicPr>
            <a:picLocks noChangeAspect="1"/>
          </p:cNvPicPr>
          <p:nvPr/>
        </p:nvPicPr>
        <p:blipFill>
          <a:blip r:embed="rId2"/>
          <a:stretch>
            <a:fillRect/>
          </a:stretch>
        </p:blipFill>
        <p:spPr>
          <a:xfrm>
            <a:off x="976312" y="209550"/>
            <a:ext cx="10239375" cy="6438900"/>
          </a:xfrm>
          <a:prstGeom prst="rect">
            <a:avLst/>
          </a:prstGeom>
        </p:spPr>
      </p:pic>
      <p:sp>
        <p:nvSpPr>
          <p:cNvPr id="8" name="テキスト ボックス 7">
            <a:extLst>
              <a:ext uri="{FF2B5EF4-FFF2-40B4-BE49-F238E27FC236}">
                <a16:creationId xmlns:a16="http://schemas.microsoft.com/office/drawing/2014/main" id="{61094C07-C025-4E28-BE4F-BA9AA4D64EB7}"/>
              </a:ext>
            </a:extLst>
          </p:cNvPr>
          <p:cNvSpPr txBox="1"/>
          <p:nvPr/>
        </p:nvSpPr>
        <p:spPr>
          <a:xfrm>
            <a:off x="1202635" y="0"/>
            <a:ext cx="9770165"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布切れから鉛筆を作る</a:t>
            </a:r>
          </a:p>
        </p:txBody>
      </p:sp>
      <p:sp>
        <p:nvSpPr>
          <p:cNvPr id="10" name="テキスト ボックス 9">
            <a:extLst>
              <a:ext uri="{FF2B5EF4-FFF2-40B4-BE49-F238E27FC236}">
                <a16:creationId xmlns:a16="http://schemas.microsoft.com/office/drawing/2014/main" id="{E6D29693-701E-4EFB-8F50-E73CE1964D47}"/>
              </a:ext>
            </a:extLst>
          </p:cNvPr>
          <p:cNvSpPr txBox="1"/>
          <p:nvPr/>
        </p:nvSpPr>
        <p:spPr>
          <a:xfrm rot="1303399">
            <a:off x="5715002" y="1675068"/>
            <a:ext cx="6097656" cy="338554"/>
          </a:xfrm>
          <a:prstGeom prst="rect">
            <a:avLst/>
          </a:prstGeom>
          <a:noFill/>
        </p:spPr>
        <p:txBody>
          <a:bodyPr wrap="square">
            <a:spAutoFit/>
          </a:bodyPr>
          <a:lstStyle/>
          <a:p>
            <a:r>
              <a:rPr lang="ja-JP" altLang="en-US" sz="1600" dirty="0">
                <a:hlinkClick r:id="rId3"/>
              </a:rPr>
              <a:t>愛着をもたらす、アップサイクルのアイデア </a:t>
            </a:r>
            <a:r>
              <a:rPr lang="en-US" altLang="ja-JP" sz="1600" dirty="0">
                <a:hlinkClick r:id="rId3"/>
              </a:rPr>
              <a:t>| BMW.com Japan</a:t>
            </a:r>
            <a:endParaRPr lang="ja-JP" altLang="en-US" sz="1600" dirty="0"/>
          </a:p>
        </p:txBody>
      </p:sp>
    </p:spTree>
    <p:extLst>
      <p:ext uri="{BB962C8B-B14F-4D97-AF65-F5344CB8AC3E}">
        <p14:creationId xmlns:p14="http://schemas.microsoft.com/office/powerpoint/2010/main" val="2812618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0F33BE4E-5AF0-72D4-2804-1BFAB69F74D0}"/>
              </a:ext>
            </a:extLst>
          </p:cNvPr>
          <p:cNvSpPr txBox="1"/>
          <p:nvPr/>
        </p:nvSpPr>
        <p:spPr>
          <a:xfrm>
            <a:off x="5327373" y="0"/>
            <a:ext cx="4991013" cy="523220"/>
          </a:xfrm>
          <a:prstGeom prst="rect">
            <a:avLst/>
          </a:prstGeom>
          <a:noFill/>
        </p:spPr>
        <p:txBody>
          <a:bodyPr wrap="square">
            <a:spAutoFit/>
          </a:bodyPr>
          <a:lstStyle/>
          <a:p>
            <a:pPr algn="ctr"/>
            <a:r>
              <a:rPr lang="ja-JP" altLang="en-US" sz="2800" b="1" i="0" dirty="0">
                <a:effectLst/>
                <a:latin typeface="BIZ UDPゴシック" panose="020B0400000000000000" pitchFamily="50" charset="-128"/>
                <a:ea typeface="BIZ UDPゴシック" panose="020B0400000000000000" pitchFamily="50" charset="-128"/>
              </a:rPr>
              <a:t>バイオマス・グラフェン</a:t>
            </a:r>
          </a:p>
        </p:txBody>
      </p:sp>
      <p:pic>
        <p:nvPicPr>
          <p:cNvPr id="3" name="図 2">
            <a:extLst>
              <a:ext uri="{FF2B5EF4-FFF2-40B4-BE49-F238E27FC236}">
                <a16:creationId xmlns:a16="http://schemas.microsoft.com/office/drawing/2014/main" id="{7AA93CBB-D96A-46AB-BA2F-527F3FBCF21D}"/>
              </a:ext>
            </a:extLst>
          </p:cNvPr>
          <p:cNvPicPr>
            <a:picLocks noChangeAspect="1"/>
          </p:cNvPicPr>
          <p:nvPr/>
        </p:nvPicPr>
        <p:blipFill>
          <a:blip r:embed="rId2"/>
          <a:stretch>
            <a:fillRect/>
          </a:stretch>
        </p:blipFill>
        <p:spPr>
          <a:xfrm>
            <a:off x="-93105" y="0"/>
            <a:ext cx="4748981" cy="6858000"/>
          </a:xfrm>
          <a:prstGeom prst="rect">
            <a:avLst/>
          </a:prstGeom>
        </p:spPr>
      </p:pic>
      <p:sp>
        <p:nvSpPr>
          <p:cNvPr id="84" name="テキスト ボックス 83">
            <a:extLst>
              <a:ext uri="{FF2B5EF4-FFF2-40B4-BE49-F238E27FC236}">
                <a16:creationId xmlns:a16="http://schemas.microsoft.com/office/drawing/2014/main" id="{41DCD481-7512-411B-8672-FA2E2271BF8C}"/>
              </a:ext>
            </a:extLst>
          </p:cNvPr>
          <p:cNvSpPr txBox="1"/>
          <p:nvPr/>
        </p:nvSpPr>
        <p:spPr>
          <a:xfrm>
            <a:off x="0" y="261610"/>
            <a:ext cx="4657089" cy="338554"/>
          </a:xfrm>
          <a:prstGeom prst="rect">
            <a:avLst/>
          </a:prstGeom>
          <a:noFill/>
        </p:spPr>
        <p:txBody>
          <a:bodyPr wrap="square">
            <a:spAutoFit/>
          </a:bodyPr>
          <a:lstStyle/>
          <a:p>
            <a:pPr algn="ctr"/>
            <a:r>
              <a:rPr lang="en-US" altLang="ja-JP" sz="1600" b="1" dirty="0">
                <a:solidFill>
                  <a:srgbClr val="C00000"/>
                </a:solidFill>
                <a:latin typeface="Amasis MT Pro Medium" panose="02040604050005020304" pitchFamily="18" charset="0"/>
                <a:hlinkClick r:id="rId3">
                  <a:extLst>
                    <a:ext uri="{A12FA001-AC4F-418D-AE19-62706E023703}">
                      <ahyp:hlinkClr xmlns:ahyp="http://schemas.microsoft.com/office/drawing/2018/hyperlinkcolor" val="tx"/>
                    </a:ext>
                  </a:extLst>
                </a:hlinkClick>
              </a:rPr>
              <a:t>JP2018511554A.pdf (storage.googleapis.com)</a:t>
            </a:r>
            <a:endParaRPr lang="ja-JP" altLang="en-US" sz="1600" b="1" dirty="0">
              <a:solidFill>
                <a:srgbClr val="C00000"/>
              </a:solidFill>
              <a:latin typeface="Amasis MT Pro Medium" panose="02040604050005020304" pitchFamily="18" charset="0"/>
            </a:endParaRPr>
          </a:p>
        </p:txBody>
      </p:sp>
      <p:sp>
        <p:nvSpPr>
          <p:cNvPr id="7" name="テキスト ボックス 6">
            <a:extLst>
              <a:ext uri="{FF2B5EF4-FFF2-40B4-BE49-F238E27FC236}">
                <a16:creationId xmlns:a16="http://schemas.microsoft.com/office/drawing/2014/main" id="{D155DC4A-123F-4788-9905-9D49A613D0E7}"/>
              </a:ext>
            </a:extLst>
          </p:cNvPr>
          <p:cNvSpPr txBox="1"/>
          <p:nvPr/>
        </p:nvSpPr>
        <p:spPr>
          <a:xfrm>
            <a:off x="4154015" y="923883"/>
            <a:ext cx="7959012" cy="1508105"/>
          </a:xfrm>
          <a:prstGeom prst="rect">
            <a:avLst/>
          </a:prstGeom>
          <a:noFill/>
        </p:spPr>
        <p:txBody>
          <a:bodyPr wrap="square">
            <a:spAutoFit/>
          </a:bodyPr>
          <a:lstStyle/>
          <a:p>
            <a:pPr algn="ctr"/>
            <a:r>
              <a:rPr lang="ja-JP" altLang="en-US" sz="4800" dirty="0">
                <a:solidFill>
                  <a:srgbClr val="C00000"/>
                </a:solidFill>
                <a:latin typeface="Amasis MT Pro Medium" panose="02040604050005020304" pitchFamily="18" charset="0"/>
                <a:ea typeface="UD Digi Kyokasho NK-B" panose="02020700000000000000" pitchFamily="18" charset="-128"/>
              </a:rPr>
              <a:t>フラッシュ・ジュール加熱</a:t>
            </a:r>
            <a:endParaRPr lang="en-US" altLang="ja-JP" sz="4800" dirty="0">
              <a:solidFill>
                <a:srgbClr val="C00000"/>
              </a:solidFill>
              <a:latin typeface="Amasis MT Pro Medium" panose="02040604050005020304" pitchFamily="18" charset="0"/>
              <a:ea typeface="UD Digi Kyokasho NK-B" panose="02020700000000000000" pitchFamily="18" charset="-128"/>
            </a:endParaRPr>
          </a:p>
          <a:p>
            <a:pPr algn="ctr"/>
            <a:r>
              <a:rPr lang="ja-JP" altLang="en-US" sz="4400" dirty="0">
                <a:solidFill>
                  <a:srgbClr val="C00000"/>
                </a:solidFill>
                <a:latin typeface="Amasis MT Pro Medium" panose="02040604050005020304" pitchFamily="18" charset="0"/>
                <a:ea typeface="UD Digi Kyokasho NK-B" panose="02020700000000000000" pitchFamily="18" charset="-128"/>
              </a:rPr>
              <a:t>（</a:t>
            </a:r>
            <a:r>
              <a:rPr lang="en-US" altLang="ja-JP" sz="4400" dirty="0">
                <a:solidFill>
                  <a:srgbClr val="C00000"/>
                </a:solidFill>
                <a:latin typeface="Amasis MT Pro Medium" panose="02040604050005020304" pitchFamily="18" charset="0"/>
                <a:ea typeface="UD Digi Kyokasho NK-B" panose="02020700000000000000" pitchFamily="18" charset="-128"/>
              </a:rPr>
              <a:t>Flash Joule Heating</a:t>
            </a:r>
            <a:r>
              <a:rPr lang="ja-JP" altLang="en-US" sz="4400" dirty="0">
                <a:solidFill>
                  <a:srgbClr val="C00000"/>
                </a:solidFill>
                <a:latin typeface="Amasis MT Pro Medium" panose="02040604050005020304" pitchFamily="18" charset="0"/>
                <a:ea typeface="UD Digi Kyokasho NK-B" panose="02020700000000000000" pitchFamily="18" charset="-128"/>
              </a:rPr>
              <a:t>）</a:t>
            </a:r>
            <a:endParaRPr kumimoji="1" lang="ja-JP" altLang="en-US" sz="4400" dirty="0">
              <a:latin typeface="Amasis MT Pro Medium" panose="02040604050005020304" pitchFamily="18" charset="0"/>
              <a:ea typeface="UD Digi Kyokasho NK-B" panose="02020700000000000000" pitchFamily="18" charset="-128"/>
            </a:endParaRPr>
          </a:p>
        </p:txBody>
      </p:sp>
      <p:sp>
        <p:nvSpPr>
          <p:cNvPr id="8" name="稲妻 7">
            <a:extLst>
              <a:ext uri="{FF2B5EF4-FFF2-40B4-BE49-F238E27FC236}">
                <a16:creationId xmlns:a16="http://schemas.microsoft.com/office/drawing/2014/main" id="{AF62F72F-2408-4A9D-9DAC-A08ABB5F452C}"/>
              </a:ext>
            </a:extLst>
          </p:cNvPr>
          <p:cNvSpPr/>
          <p:nvPr/>
        </p:nvSpPr>
        <p:spPr>
          <a:xfrm rot="1024955">
            <a:off x="7801845" y="2217237"/>
            <a:ext cx="498764" cy="1357490"/>
          </a:xfrm>
          <a:prstGeom prst="lightningBol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稲妻 8">
            <a:extLst>
              <a:ext uri="{FF2B5EF4-FFF2-40B4-BE49-F238E27FC236}">
                <a16:creationId xmlns:a16="http://schemas.microsoft.com/office/drawing/2014/main" id="{D8984D68-BEEC-401D-AF0C-19B9B6CC7EF6}"/>
              </a:ext>
            </a:extLst>
          </p:cNvPr>
          <p:cNvSpPr/>
          <p:nvPr/>
        </p:nvSpPr>
        <p:spPr>
          <a:xfrm rot="21073849">
            <a:off x="7489336" y="2294588"/>
            <a:ext cx="498764" cy="1398569"/>
          </a:xfrm>
          <a:prstGeom prst="lightningBol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稲妻 9">
            <a:extLst>
              <a:ext uri="{FF2B5EF4-FFF2-40B4-BE49-F238E27FC236}">
                <a16:creationId xmlns:a16="http://schemas.microsoft.com/office/drawing/2014/main" id="{ACAD1AED-DA04-42AF-825E-A47E2422D42F}"/>
              </a:ext>
            </a:extLst>
          </p:cNvPr>
          <p:cNvSpPr/>
          <p:nvPr/>
        </p:nvSpPr>
        <p:spPr>
          <a:xfrm rot="418479" flipH="1">
            <a:off x="8216375" y="2276656"/>
            <a:ext cx="557211" cy="1398569"/>
          </a:xfrm>
          <a:prstGeom prst="lightningBol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メモ 4">
            <a:extLst>
              <a:ext uri="{FF2B5EF4-FFF2-40B4-BE49-F238E27FC236}">
                <a16:creationId xmlns:a16="http://schemas.microsoft.com/office/drawing/2014/main" id="{2FB93BBB-BA22-4E58-8F6A-FB290693A482}"/>
              </a:ext>
            </a:extLst>
          </p:cNvPr>
          <p:cNvSpPr/>
          <p:nvPr/>
        </p:nvSpPr>
        <p:spPr>
          <a:xfrm>
            <a:off x="7256096" y="3640128"/>
            <a:ext cx="1590261" cy="1302027"/>
          </a:xfrm>
          <a:prstGeom prst="foldedCorner">
            <a:avLst/>
          </a:prstGeom>
          <a:solidFill>
            <a:schemeClr val="accent4">
              <a:lumMod val="40000"/>
              <a:lumOff val="60000"/>
            </a:schemeClr>
          </a:solidFill>
          <a:ln>
            <a:solidFill>
              <a:schemeClr val="bg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latin typeface="BIZ UDPゴシック" panose="020B0400000000000000" pitchFamily="50" charset="-128"/>
                <a:ea typeface="BIZ UDPゴシック" panose="020B0400000000000000" pitchFamily="50" charset="-128"/>
              </a:rPr>
              <a:t>紙</a:t>
            </a:r>
            <a:endParaRPr kumimoji="1" lang="ja-JP" altLang="en-US" sz="4000" b="1" dirty="0">
              <a:solidFill>
                <a:schemeClr val="tx1"/>
              </a:solidFill>
              <a:latin typeface="BIZ UDPゴシック" panose="020B0400000000000000" pitchFamily="50" charset="-128"/>
              <a:ea typeface="BIZ UDPゴシック" panose="020B0400000000000000" pitchFamily="50" charset="-128"/>
            </a:endParaRPr>
          </a:p>
        </p:txBody>
      </p:sp>
      <p:sp>
        <p:nvSpPr>
          <p:cNvPr id="6" name="&quot;禁止&quot;マーク 5">
            <a:extLst>
              <a:ext uri="{FF2B5EF4-FFF2-40B4-BE49-F238E27FC236}">
                <a16:creationId xmlns:a16="http://schemas.microsoft.com/office/drawing/2014/main" id="{A01FDBA5-7A5F-45ED-8F65-2109A75FE2B5}"/>
              </a:ext>
            </a:extLst>
          </p:cNvPr>
          <p:cNvSpPr/>
          <p:nvPr/>
        </p:nvSpPr>
        <p:spPr>
          <a:xfrm>
            <a:off x="596348" y="2047461"/>
            <a:ext cx="3637722" cy="3548269"/>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5F421D4D-6007-4206-B728-161C11875534}"/>
              </a:ext>
            </a:extLst>
          </p:cNvPr>
          <p:cNvSpPr/>
          <p:nvPr/>
        </p:nvSpPr>
        <p:spPr>
          <a:xfrm>
            <a:off x="6949818" y="5934117"/>
            <a:ext cx="2367405" cy="688299"/>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UD Digi Kyokasho NK-B" panose="02020700000000000000" pitchFamily="18" charset="-128"/>
                <a:ea typeface="UD Digi Kyokasho NK-B" panose="02020700000000000000" pitchFamily="18" charset="-128"/>
              </a:rPr>
              <a:t>グラフェン？</a:t>
            </a:r>
            <a:endParaRPr lang="en-US" altLang="ja-JP" sz="2800" dirty="0">
              <a:latin typeface="UD Digi Kyokasho NK-B" panose="02020700000000000000" pitchFamily="18" charset="-128"/>
              <a:ea typeface="UD Digi Kyokasho NK-B" panose="02020700000000000000" pitchFamily="18" charset="-128"/>
            </a:endParaRPr>
          </a:p>
        </p:txBody>
      </p:sp>
      <p:sp>
        <p:nvSpPr>
          <p:cNvPr id="11" name="矢印: 下 10">
            <a:extLst>
              <a:ext uri="{FF2B5EF4-FFF2-40B4-BE49-F238E27FC236}">
                <a16:creationId xmlns:a16="http://schemas.microsoft.com/office/drawing/2014/main" id="{0778FDC9-EF41-4EB4-B7E9-3D94E655545F}"/>
              </a:ext>
            </a:extLst>
          </p:cNvPr>
          <p:cNvSpPr/>
          <p:nvPr/>
        </p:nvSpPr>
        <p:spPr>
          <a:xfrm>
            <a:off x="7549300" y="5137233"/>
            <a:ext cx="1003852" cy="711041"/>
          </a:xfrm>
          <a:prstGeom prst="downArrow">
            <a:avLst>
              <a:gd name="adj1" fmla="val 61881"/>
              <a:gd name="adj2"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A722C94-AE72-428E-B2EB-784A0101A99A}"/>
              </a:ext>
            </a:extLst>
          </p:cNvPr>
          <p:cNvSpPr txBox="1"/>
          <p:nvPr/>
        </p:nvSpPr>
        <p:spPr>
          <a:xfrm>
            <a:off x="8686798" y="4056681"/>
            <a:ext cx="1779105" cy="369332"/>
          </a:xfrm>
          <a:prstGeom prst="rect">
            <a:avLst/>
          </a:prstGeom>
          <a:no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セルロース</a:t>
            </a:r>
          </a:p>
        </p:txBody>
      </p:sp>
    </p:spTree>
    <p:extLst>
      <p:ext uri="{BB962C8B-B14F-4D97-AF65-F5344CB8AC3E}">
        <p14:creationId xmlns:p14="http://schemas.microsoft.com/office/powerpoint/2010/main" val="1426733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古着 イラスト素材 - iStock">
            <a:extLst>
              <a:ext uri="{FF2B5EF4-FFF2-40B4-BE49-F238E27FC236}">
                <a16:creationId xmlns:a16="http://schemas.microsoft.com/office/drawing/2014/main" id="{4D977850-7D13-4574-9E66-F0910C46D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37" y="3384482"/>
            <a:ext cx="4316962" cy="3392906"/>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1A12C0BA-DFCF-490A-80FF-C84E18028D19}"/>
              </a:ext>
            </a:extLst>
          </p:cNvPr>
          <p:cNvSpPr txBox="1"/>
          <p:nvPr/>
        </p:nvSpPr>
        <p:spPr>
          <a:xfrm>
            <a:off x="3568517" y="2720"/>
            <a:ext cx="5054966"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リサイクル連携？</a:t>
            </a:r>
          </a:p>
        </p:txBody>
      </p:sp>
      <p:sp>
        <p:nvSpPr>
          <p:cNvPr id="2" name="テキスト ボックス 1">
            <a:extLst>
              <a:ext uri="{FF2B5EF4-FFF2-40B4-BE49-F238E27FC236}">
                <a16:creationId xmlns:a16="http://schemas.microsoft.com/office/drawing/2014/main" id="{F6008ACE-2394-456E-8CE7-9B38DECB367C}"/>
              </a:ext>
            </a:extLst>
          </p:cNvPr>
          <p:cNvSpPr txBox="1"/>
          <p:nvPr/>
        </p:nvSpPr>
        <p:spPr>
          <a:xfrm>
            <a:off x="646043" y="1305044"/>
            <a:ext cx="3389243" cy="830997"/>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ウェルネス本部</a:t>
            </a:r>
            <a:endParaRPr kumimoji="1" lang="en-US" altLang="ja-JP" sz="2400" dirty="0">
              <a:latin typeface="BIZ UDPゴシック" panose="020B0400000000000000" pitchFamily="50" charset="-128"/>
              <a:ea typeface="BIZ UDPゴシック" panose="020B0400000000000000" pitchFamily="50" charset="-128"/>
            </a:endParaRPr>
          </a:p>
          <a:p>
            <a:pPr algn="ctr"/>
            <a:r>
              <a:rPr kumimoji="1" lang="ja-JP" altLang="en-US" sz="2400" dirty="0">
                <a:latin typeface="BIZ UDPゴシック" panose="020B0400000000000000" pitchFamily="50" charset="-128"/>
                <a:ea typeface="BIZ UDPゴシック" panose="020B0400000000000000" pitchFamily="50" charset="-128"/>
              </a:rPr>
              <a:t>ホスピタリティ事業本部</a:t>
            </a:r>
          </a:p>
        </p:txBody>
      </p:sp>
      <p:sp>
        <p:nvSpPr>
          <p:cNvPr id="3" name="矢印: 下 2">
            <a:extLst>
              <a:ext uri="{FF2B5EF4-FFF2-40B4-BE49-F238E27FC236}">
                <a16:creationId xmlns:a16="http://schemas.microsoft.com/office/drawing/2014/main" id="{51B1C4D4-A54A-4E10-9174-4B4EA9E5BAF0}"/>
              </a:ext>
            </a:extLst>
          </p:cNvPr>
          <p:cNvSpPr/>
          <p:nvPr/>
        </p:nvSpPr>
        <p:spPr>
          <a:xfrm>
            <a:off x="1858618" y="2136041"/>
            <a:ext cx="725556" cy="4174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DD96585-B134-487F-8918-A2522807932A}"/>
              </a:ext>
            </a:extLst>
          </p:cNvPr>
          <p:cNvSpPr txBox="1"/>
          <p:nvPr/>
        </p:nvSpPr>
        <p:spPr>
          <a:xfrm>
            <a:off x="253632" y="2656767"/>
            <a:ext cx="3935528"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ユニフォーム・レンタル事業</a:t>
            </a:r>
          </a:p>
        </p:txBody>
      </p:sp>
      <p:pic>
        <p:nvPicPr>
          <p:cNvPr id="8" name="図 7">
            <a:extLst>
              <a:ext uri="{FF2B5EF4-FFF2-40B4-BE49-F238E27FC236}">
                <a16:creationId xmlns:a16="http://schemas.microsoft.com/office/drawing/2014/main" id="{FBCD0D3D-E646-4DB5-A95A-988B21C4B74F}"/>
              </a:ext>
            </a:extLst>
          </p:cNvPr>
          <p:cNvPicPr>
            <a:picLocks noChangeAspect="1"/>
          </p:cNvPicPr>
          <p:nvPr/>
        </p:nvPicPr>
        <p:blipFill>
          <a:blip r:embed="rId3"/>
          <a:stretch>
            <a:fillRect/>
          </a:stretch>
        </p:blipFill>
        <p:spPr>
          <a:xfrm>
            <a:off x="4277141" y="1937684"/>
            <a:ext cx="7759149" cy="3392906"/>
          </a:xfrm>
          <a:prstGeom prst="rect">
            <a:avLst/>
          </a:prstGeom>
        </p:spPr>
      </p:pic>
    </p:spTree>
    <p:extLst>
      <p:ext uri="{BB962C8B-B14F-4D97-AF65-F5344CB8AC3E}">
        <p14:creationId xmlns:p14="http://schemas.microsoft.com/office/powerpoint/2010/main" val="3861532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メモ 4">
            <a:extLst>
              <a:ext uri="{FF2B5EF4-FFF2-40B4-BE49-F238E27FC236}">
                <a16:creationId xmlns:a16="http://schemas.microsoft.com/office/drawing/2014/main" id="{3B978EC7-9033-4A15-B6D4-6C546FAF5756}"/>
              </a:ext>
            </a:extLst>
          </p:cNvPr>
          <p:cNvSpPr/>
          <p:nvPr/>
        </p:nvSpPr>
        <p:spPr>
          <a:xfrm>
            <a:off x="869773" y="847912"/>
            <a:ext cx="1590261" cy="1302027"/>
          </a:xfrm>
          <a:prstGeom prst="foldedCorner">
            <a:avLst/>
          </a:prstGeom>
          <a:solidFill>
            <a:schemeClr val="accent4">
              <a:lumMod val="40000"/>
              <a:lumOff val="60000"/>
            </a:schemeClr>
          </a:solidFill>
          <a:ln>
            <a:solidFill>
              <a:schemeClr val="bg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b="1" dirty="0">
                <a:solidFill>
                  <a:schemeClr val="tx1"/>
                </a:solidFill>
                <a:latin typeface="BIZ UDPゴシック" panose="020B0400000000000000" pitchFamily="50" charset="-128"/>
                <a:ea typeface="BIZ UDPゴシック" panose="020B0400000000000000" pitchFamily="50" charset="-128"/>
              </a:rPr>
              <a:t>古紙</a:t>
            </a:r>
          </a:p>
        </p:txBody>
      </p:sp>
      <p:sp>
        <p:nvSpPr>
          <p:cNvPr id="7" name="四角形: メモ 6">
            <a:extLst>
              <a:ext uri="{FF2B5EF4-FFF2-40B4-BE49-F238E27FC236}">
                <a16:creationId xmlns:a16="http://schemas.microsoft.com/office/drawing/2014/main" id="{6EFE22AA-8703-45FD-97C5-4DFF8C7EF77C}"/>
              </a:ext>
            </a:extLst>
          </p:cNvPr>
          <p:cNvSpPr/>
          <p:nvPr/>
        </p:nvSpPr>
        <p:spPr>
          <a:xfrm>
            <a:off x="982996" y="3987549"/>
            <a:ext cx="1590261" cy="1302027"/>
          </a:xfrm>
          <a:prstGeom prst="foldedCorner">
            <a:avLst/>
          </a:prstGeom>
          <a:solidFill>
            <a:schemeClr val="accent4">
              <a:lumMod val="40000"/>
              <a:lumOff val="60000"/>
            </a:schemeClr>
          </a:solidFill>
          <a:ln>
            <a:solidFill>
              <a:schemeClr val="bg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b="1" dirty="0">
                <a:solidFill>
                  <a:schemeClr val="tx1"/>
                </a:solidFill>
                <a:latin typeface="BIZ UDPゴシック" panose="020B0400000000000000" pitchFamily="50" charset="-128"/>
                <a:ea typeface="BIZ UDPゴシック" panose="020B0400000000000000" pitchFamily="50" charset="-128"/>
              </a:rPr>
              <a:t>古着</a:t>
            </a:r>
          </a:p>
        </p:txBody>
      </p:sp>
      <p:sp>
        <p:nvSpPr>
          <p:cNvPr id="9" name="四角形: 角を丸くする 8">
            <a:extLst>
              <a:ext uri="{FF2B5EF4-FFF2-40B4-BE49-F238E27FC236}">
                <a16:creationId xmlns:a16="http://schemas.microsoft.com/office/drawing/2014/main" id="{6F23E65D-910A-4C94-B8B3-9C2460D6239D}"/>
              </a:ext>
            </a:extLst>
          </p:cNvPr>
          <p:cNvSpPr/>
          <p:nvPr/>
        </p:nvSpPr>
        <p:spPr>
          <a:xfrm>
            <a:off x="471073" y="5442081"/>
            <a:ext cx="2614109" cy="933226"/>
          </a:xfrm>
          <a:prstGeom prst="roundRect">
            <a:avLst/>
          </a:prstGeom>
          <a:solidFill>
            <a:srgbClr val="FFC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002060"/>
                </a:solidFill>
                <a:latin typeface="BIZ UDゴシック" panose="020B0400000000000000" pitchFamily="49" charset="-128"/>
                <a:ea typeface="BIZ UDゴシック" panose="020B0400000000000000" pitchFamily="49" charset="-128"/>
              </a:rPr>
              <a:t>ポリエチレン</a:t>
            </a:r>
          </a:p>
        </p:txBody>
      </p:sp>
      <p:sp>
        <p:nvSpPr>
          <p:cNvPr id="11" name="四角形: 角を丸くする 10">
            <a:extLst>
              <a:ext uri="{FF2B5EF4-FFF2-40B4-BE49-F238E27FC236}">
                <a16:creationId xmlns:a16="http://schemas.microsoft.com/office/drawing/2014/main" id="{0CF5D4AF-CDED-447F-B144-3A1AF1D1C30B}"/>
              </a:ext>
            </a:extLst>
          </p:cNvPr>
          <p:cNvSpPr/>
          <p:nvPr/>
        </p:nvSpPr>
        <p:spPr>
          <a:xfrm>
            <a:off x="481202" y="2288364"/>
            <a:ext cx="2367405" cy="688299"/>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UD Digi Kyokasho NK-B" panose="02020700000000000000" pitchFamily="18" charset="-128"/>
                <a:ea typeface="UD Digi Kyokasho NK-B" panose="02020700000000000000" pitchFamily="18" charset="-128"/>
              </a:rPr>
              <a:t>グラフェン</a:t>
            </a:r>
            <a:endParaRPr lang="en-US" altLang="ja-JP" sz="2800" dirty="0">
              <a:latin typeface="UD Digi Kyokasho NK-B" panose="02020700000000000000" pitchFamily="18" charset="-128"/>
              <a:ea typeface="UD Digi Kyokasho NK-B" panose="02020700000000000000" pitchFamily="18" charset="-128"/>
            </a:endParaRPr>
          </a:p>
        </p:txBody>
      </p:sp>
      <p:pic>
        <p:nvPicPr>
          <p:cNvPr id="1026" name="Picture 2" descr="グラフェン繊維の構造">
            <a:extLst>
              <a:ext uri="{FF2B5EF4-FFF2-40B4-BE49-F238E27FC236}">
                <a16:creationId xmlns:a16="http://schemas.microsoft.com/office/drawing/2014/main" id="{FAF01F0A-2B2D-4080-BCBE-7766FB663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568" y="2976663"/>
            <a:ext cx="2476500" cy="2476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コネクタ: カギ線 5">
            <a:extLst>
              <a:ext uri="{FF2B5EF4-FFF2-40B4-BE49-F238E27FC236}">
                <a16:creationId xmlns:a16="http://schemas.microsoft.com/office/drawing/2014/main" id="{ABB92C4B-D96A-4613-82C4-B5E1EFE2D926}"/>
              </a:ext>
            </a:extLst>
          </p:cNvPr>
          <p:cNvCxnSpPr>
            <a:cxnSpLocks/>
            <a:stCxn id="11" idx="3"/>
            <a:endCxn id="1026" idx="0"/>
          </p:cNvCxnSpPr>
          <p:nvPr/>
        </p:nvCxnSpPr>
        <p:spPr>
          <a:xfrm>
            <a:off x="2848607" y="2632514"/>
            <a:ext cx="2134211" cy="344149"/>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7FCD5FFF-2F9F-4C93-B169-2C4395286EAF}"/>
              </a:ext>
            </a:extLst>
          </p:cNvPr>
          <p:cNvCxnSpPr>
            <a:stCxn id="9" idx="3"/>
            <a:endCxn id="1026" idx="2"/>
          </p:cNvCxnSpPr>
          <p:nvPr/>
        </p:nvCxnSpPr>
        <p:spPr>
          <a:xfrm flipV="1">
            <a:off x="3085182" y="5453163"/>
            <a:ext cx="1897636" cy="455531"/>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345A3591-97F5-4C64-A617-FCD82EB73C38}"/>
              </a:ext>
            </a:extLst>
          </p:cNvPr>
          <p:cNvPicPr>
            <a:picLocks noChangeAspect="1"/>
          </p:cNvPicPr>
          <p:nvPr/>
        </p:nvPicPr>
        <p:blipFill>
          <a:blip r:embed="rId3"/>
          <a:stretch>
            <a:fillRect/>
          </a:stretch>
        </p:blipFill>
        <p:spPr>
          <a:xfrm>
            <a:off x="6639775" y="464385"/>
            <a:ext cx="4934089" cy="6371202"/>
          </a:xfrm>
          <a:prstGeom prst="rect">
            <a:avLst/>
          </a:prstGeom>
        </p:spPr>
      </p:pic>
      <p:sp>
        <p:nvSpPr>
          <p:cNvPr id="27" name="テキスト ボックス 26">
            <a:extLst>
              <a:ext uri="{FF2B5EF4-FFF2-40B4-BE49-F238E27FC236}">
                <a16:creationId xmlns:a16="http://schemas.microsoft.com/office/drawing/2014/main" id="{1A12C0BA-DFCF-490A-80FF-C84E18028D19}"/>
              </a:ext>
            </a:extLst>
          </p:cNvPr>
          <p:cNvSpPr txBox="1"/>
          <p:nvPr/>
        </p:nvSpPr>
        <p:spPr>
          <a:xfrm>
            <a:off x="1451112" y="2720"/>
            <a:ext cx="9303026" cy="461665"/>
          </a:xfrm>
          <a:prstGeom prst="rect">
            <a:avLst/>
          </a:prstGeom>
          <a:no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グラフェンとポリエチレンを混紡してフリースにアップサイクル？</a:t>
            </a:r>
          </a:p>
        </p:txBody>
      </p:sp>
    </p:spTree>
    <p:extLst>
      <p:ext uri="{BB962C8B-B14F-4D97-AF65-F5344CB8AC3E}">
        <p14:creationId xmlns:p14="http://schemas.microsoft.com/office/powerpoint/2010/main" val="303626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6">
            <a:extLst>
              <a:ext uri="{FF2B5EF4-FFF2-40B4-BE49-F238E27FC236}">
                <a16:creationId xmlns:a16="http://schemas.microsoft.com/office/drawing/2014/main" id="{0F032374-D83F-4C65-8C90-0B92B5AF3B84}"/>
              </a:ext>
            </a:extLst>
          </p:cNvPr>
          <p:cNvSpPr/>
          <p:nvPr/>
        </p:nvSpPr>
        <p:spPr>
          <a:xfrm>
            <a:off x="5255290" y="2250832"/>
            <a:ext cx="1818752" cy="1949381"/>
          </a:xfrm>
          <a:prstGeom prst="rect">
            <a:avLst/>
          </a:prstGeom>
          <a:blipFill>
            <a:blip r:embed="rId2"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612951" y="1998661"/>
            <a:ext cx="3245617"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魚の鱗</a:t>
            </a:r>
            <a:endParaRPr kumimoji="1"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（うろこ）</a:t>
            </a:r>
          </a:p>
        </p:txBody>
      </p:sp>
      <p:sp>
        <p:nvSpPr>
          <p:cNvPr id="5" name="矢印: 右 4">
            <a:extLst>
              <a:ext uri="{FF2B5EF4-FFF2-40B4-BE49-F238E27FC236}">
                <a16:creationId xmlns:a16="http://schemas.microsoft.com/office/drawing/2014/main" id="{5F179389-00CF-4679-BBEB-2CCB5E5FB9FA}"/>
              </a:ext>
            </a:extLst>
          </p:cNvPr>
          <p:cNvSpPr/>
          <p:nvPr/>
        </p:nvSpPr>
        <p:spPr>
          <a:xfrm>
            <a:off x="4089681" y="3074796"/>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7258264" y="3180301"/>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8556175" y="2215661"/>
            <a:ext cx="2843684" cy="298435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カーボン</a:t>
            </a:r>
            <a:endParaRPr lang="en-US" altLang="ja-JP" sz="32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a:p>
            <a:pPr algn="ctr"/>
            <a:r>
              <a:rPr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ナノ</a:t>
            </a:r>
            <a:endParaRPr lang="en-US" altLang="ja-JP" sz="32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a:p>
            <a:pPr algn="ctr"/>
            <a:r>
              <a:rPr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オニオン</a:t>
            </a:r>
            <a:endParaRPr kumimoji="1"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endParaRP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5454" y="1657980"/>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0202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F1B6F68-9E58-5EF6-F9E5-CBBF3036D8E2}"/>
              </a:ext>
            </a:extLst>
          </p:cNvPr>
          <p:cNvSpPr txBox="1"/>
          <p:nvPr/>
        </p:nvSpPr>
        <p:spPr>
          <a:xfrm>
            <a:off x="0" y="97992"/>
            <a:ext cx="12192000" cy="954107"/>
          </a:xfrm>
          <a:prstGeom prst="rect">
            <a:avLst/>
          </a:prstGeom>
          <a:noFill/>
        </p:spPr>
        <p:txBody>
          <a:bodyPr wrap="square" rtlCol="0">
            <a:spAutoFit/>
          </a:bodyPr>
          <a:lstStyle/>
          <a:p>
            <a:pPr algn="ctr"/>
            <a:r>
              <a:rPr kumimoji="1" lang="ja-JP" altLang="en-US" sz="3200" b="1" dirty="0">
                <a:latin typeface="BIZ UDゴシック" panose="020B0400000000000000" pitchFamily="49" charset="-128"/>
                <a:ea typeface="BIZ UDゴシック" panose="020B0400000000000000" pitchFamily="49" charset="-128"/>
              </a:rPr>
              <a:t>ポリエチレンの</a:t>
            </a:r>
            <a:r>
              <a:rPr kumimoji="1" lang="ja-JP" altLang="en-US" sz="3200" b="1" dirty="0">
                <a:solidFill>
                  <a:srgbClr val="C00000"/>
                </a:solidFill>
                <a:latin typeface="BIZ UDゴシック" panose="020B0400000000000000" pitchFamily="49" charset="-128"/>
                <a:ea typeface="BIZ UDゴシック" panose="020B0400000000000000" pitchFamily="49" charset="-128"/>
              </a:rPr>
              <a:t>ワンショット</a:t>
            </a:r>
            <a:r>
              <a:rPr kumimoji="1" lang="ja-JP" altLang="en-US" sz="3200" b="1" dirty="0">
                <a:latin typeface="BIZ UDゴシック" panose="020B0400000000000000" pitchFamily="49" charset="-128"/>
                <a:ea typeface="BIZ UDゴシック" panose="020B0400000000000000" pitchFamily="49" charset="-128"/>
              </a:rPr>
              <a:t>・アップサイクル技術</a:t>
            </a:r>
            <a:endParaRPr kumimoji="1" lang="en-US" altLang="ja-JP" sz="3200" b="1" dirty="0">
              <a:latin typeface="BIZ UDゴシック" panose="020B0400000000000000" pitchFamily="49" charset="-128"/>
              <a:ea typeface="BIZ UDゴシック" panose="020B0400000000000000" pitchFamily="49" charset="-128"/>
            </a:endParaRPr>
          </a:p>
          <a:p>
            <a:pPr algn="ctr"/>
            <a:r>
              <a:rPr lang="ja-JP" altLang="en-US" sz="2400" dirty="0">
                <a:latin typeface="BIZ UDゴシック" panose="020B0400000000000000" pitchFamily="49" charset="-128"/>
                <a:ea typeface="BIZ UDゴシック" panose="020B0400000000000000" pitchFamily="49" charset="-128"/>
              </a:rPr>
              <a:t>～名古屋工業大学の研究～</a:t>
            </a:r>
            <a:endParaRPr kumimoji="1" lang="ja-JP" altLang="en-US" sz="2400" dirty="0">
              <a:latin typeface="BIZ UDゴシック" panose="020B0400000000000000" pitchFamily="49" charset="-128"/>
              <a:ea typeface="BIZ UDゴシック" panose="020B0400000000000000" pitchFamily="49" charset="-128"/>
            </a:endParaRPr>
          </a:p>
        </p:txBody>
      </p:sp>
      <p:sp>
        <p:nvSpPr>
          <p:cNvPr id="16" name="楕円 15">
            <a:extLst>
              <a:ext uri="{FF2B5EF4-FFF2-40B4-BE49-F238E27FC236}">
                <a16:creationId xmlns:a16="http://schemas.microsoft.com/office/drawing/2014/main" id="{69E6BEC9-AA2C-F236-A79E-F2E94CFCF269}"/>
              </a:ext>
            </a:extLst>
          </p:cNvPr>
          <p:cNvSpPr/>
          <p:nvPr/>
        </p:nvSpPr>
        <p:spPr>
          <a:xfrm>
            <a:off x="4670366" y="2281067"/>
            <a:ext cx="2173045" cy="2295866"/>
          </a:xfrm>
          <a:prstGeom prst="ellipse">
            <a:avLst/>
          </a:prstGeom>
          <a:solidFill>
            <a:schemeClr val="accent2">
              <a:lumMod val="40000"/>
              <a:lumOff val="60000"/>
            </a:schemeClr>
          </a:solidFill>
          <a:ln w="76200">
            <a:noFill/>
          </a:ln>
          <a:effectLst>
            <a:glow rad="228600">
              <a:schemeClr val="accent5">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76200">
                <a:solidFill>
                  <a:schemeClr val="tx1"/>
                </a:solidFill>
              </a:ln>
            </a:endParaRPr>
          </a:p>
        </p:txBody>
      </p:sp>
      <p:sp>
        <p:nvSpPr>
          <p:cNvPr id="18" name="テキスト ボックス 17">
            <a:extLst>
              <a:ext uri="{FF2B5EF4-FFF2-40B4-BE49-F238E27FC236}">
                <a16:creationId xmlns:a16="http://schemas.microsoft.com/office/drawing/2014/main" id="{C1A40AA2-00BA-1A33-D51C-4F3238CC73DF}"/>
              </a:ext>
            </a:extLst>
          </p:cNvPr>
          <p:cNvSpPr txBox="1"/>
          <p:nvPr/>
        </p:nvSpPr>
        <p:spPr>
          <a:xfrm>
            <a:off x="4792833" y="1440258"/>
            <a:ext cx="1928105" cy="369332"/>
          </a:xfrm>
          <a:prstGeom prst="rect">
            <a:avLst/>
          </a:prstGeom>
          <a:noFill/>
        </p:spPr>
        <p:txBody>
          <a:bodyPr wrap="square">
            <a:spAutoFit/>
          </a:bodyPr>
          <a:lstStyle/>
          <a:p>
            <a:pPr algn="ctr"/>
            <a:r>
              <a:rPr lang="en-US" altLang="ja-JP" b="1" dirty="0">
                <a:solidFill>
                  <a:srgbClr val="FF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200</a:t>
            </a:r>
            <a:r>
              <a:rPr lang="ja-JP" altLang="en-US" b="1" dirty="0">
                <a:solidFill>
                  <a:srgbClr val="FF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に加熱</a:t>
            </a:r>
          </a:p>
        </p:txBody>
      </p:sp>
      <p:sp>
        <p:nvSpPr>
          <p:cNvPr id="19" name="矢印: 下 18">
            <a:extLst>
              <a:ext uri="{FF2B5EF4-FFF2-40B4-BE49-F238E27FC236}">
                <a16:creationId xmlns:a16="http://schemas.microsoft.com/office/drawing/2014/main" id="{6C378457-6E2D-BE9B-5871-5F1D22004842}"/>
              </a:ext>
            </a:extLst>
          </p:cNvPr>
          <p:cNvSpPr/>
          <p:nvPr/>
        </p:nvSpPr>
        <p:spPr>
          <a:xfrm>
            <a:off x="5326582" y="1814454"/>
            <a:ext cx="860612" cy="1240265"/>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44F87A61-C7B5-B672-4EAF-87074955E08B}"/>
              </a:ext>
            </a:extLst>
          </p:cNvPr>
          <p:cNvSpPr/>
          <p:nvPr/>
        </p:nvSpPr>
        <p:spPr>
          <a:xfrm rot="10800000">
            <a:off x="5326582" y="3835999"/>
            <a:ext cx="860612" cy="1364321"/>
          </a:xfrm>
          <a:prstGeom prst="downArrow">
            <a:avLst/>
          </a:prstGeom>
          <a:solidFill>
            <a:srgbClr val="0070C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7EE66AB5-3746-7EF0-47ED-AD7823737159}"/>
              </a:ext>
            </a:extLst>
          </p:cNvPr>
          <p:cNvSpPr txBox="1"/>
          <p:nvPr/>
        </p:nvSpPr>
        <p:spPr>
          <a:xfrm>
            <a:off x="4948819" y="5206435"/>
            <a:ext cx="1616135" cy="369332"/>
          </a:xfrm>
          <a:prstGeom prst="rect">
            <a:avLst/>
          </a:prstGeom>
          <a:noFill/>
        </p:spPr>
        <p:txBody>
          <a:bodyPr wrap="square">
            <a:spAutoFit/>
          </a:bodyPr>
          <a:lstStyle/>
          <a:p>
            <a:pPr algn="ctr"/>
            <a:r>
              <a:rPr lang="ja-JP" altLang="en-US" dirty="0">
                <a:latin typeface="BIZ UDゴシック" panose="020B0400000000000000" pitchFamily="49" charset="-128"/>
                <a:ea typeface="BIZ UDゴシック" panose="020B0400000000000000" pitchFamily="49" charset="-128"/>
              </a:rPr>
              <a:t>試薬</a:t>
            </a:r>
          </a:p>
        </p:txBody>
      </p:sp>
      <p:sp>
        <p:nvSpPr>
          <p:cNvPr id="22" name="矢印: 右 21">
            <a:extLst>
              <a:ext uri="{FF2B5EF4-FFF2-40B4-BE49-F238E27FC236}">
                <a16:creationId xmlns:a16="http://schemas.microsoft.com/office/drawing/2014/main" id="{17D240DF-5B88-9388-3FD4-8DA7542A3787}"/>
              </a:ext>
            </a:extLst>
          </p:cNvPr>
          <p:cNvSpPr/>
          <p:nvPr/>
        </p:nvSpPr>
        <p:spPr>
          <a:xfrm>
            <a:off x="4216518" y="3095235"/>
            <a:ext cx="732301" cy="667530"/>
          </a:xfrm>
          <a:prstGeom prst="rightArrow">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5" name="四角形: 角を丸くする 4">
            <a:extLst>
              <a:ext uri="{FF2B5EF4-FFF2-40B4-BE49-F238E27FC236}">
                <a16:creationId xmlns:a16="http://schemas.microsoft.com/office/drawing/2014/main" id="{6FDFA8D3-C4E2-ED79-EDEF-5C5696E271A8}"/>
              </a:ext>
            </a:extLst>
          </p:cNvPr>
          <p:cNvSpPr/>
          <p:nvPr/>
        </p:nvSpPr>
        <p:spPr>
          <a:xfrm>
            <a:off x="1530668" y="2962387"/>
            <a:ext cx="2614109" cy="933226"/>
          </a:xfrm>
          <a:prstGeom prst="roundRect">
            <a:avLst/>
          </a:prstGeom>
          <a:solidFill>
            <a:srgbClr val="FFC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002060"/>
                </a:solidFill>
                <a:latin typeface="BIZ UDゴシック" panose="020B0400000000000000" pitchFamily="49" charset="-128"/>
                <a:ea typeface="BIZ UDゴシック" panose="020B0400000000000000" pitchFamily="49" charset="-128"/>
              </a:rPr>
              <a:t>ポリエチレン</a:t>
            </a:r>
          </a:p>
        </p:txBody>
      </p:sp>
      <p:sp>
        <p:nvSpPr>
          <p:cNvPr id="27" name="テキスト ボックス 26">
            <a:extLst>
              <a:ext uri="{FF2B5EF4-FFF2-40B4-BE49-F238E27FC236}">
                <a16:creationId xmlns:a16="http://schemas.microsoft.com/office/drawing/2014/main" id="{BEB15882-C78D-5FF3-6880-7B322B9940C4}"/>
              </a:ext>
            </a:extLst>
          </p:cNvPr>
          <p:cNvSpPr txBox="1"/>
          <p:nvPr/>
        </p:nvSpPr>
        <p:spPr>
          <a:xfrm>
            <a:off x="4948819" y="3104963"/>
            <a:ext cx="1616135" cy="646331"/>
          </a:xfrm>
          <a:prstGeom prst="rect">
            <a:avLst/>
          </a:prstGeom>
          <a:noFill/>
        </p:spPr>
        <p:txBody>
          <a:bodyPr wrap="square">
            <a:spAutoFit/>
          </a:bodyPr>
          <a:lstStyle/>
          <a:p>
            <a:pPr algn="ctr"/>
            <a:r>
              <a:rPr lang="ja-JP" altLang="en-US" b="1" dirty="0">
                <a:latin typeface="BIZ UDゴシック" panose="020B0400000000000000" pitchFamily="49" charset="-128"/>
                <a:ea typeface="BIZ UDゴシック" panose="020B0400000000000000" pitchFamily="49" charset="-128"/>
              </a:rPr>
              <a:t>ポリエチレン</a:t>
            </a:r>
            <a:endParaRPr lang="en-US" altLang="ja-JP" b="1" dirty="0">
              <a:latin typeface="BIZ UDゴシック" panose="020B0400000000000000" pitchFamily="49" charset="-128"/>
              <a:ea typeface="BIZ UDゴシック" panose="020B0400000000000000" pitchFamily="49" charset="-128"/>
            </a:endParaRPr>
          </a:p>
          <a:p>
            <a:pPr algn="ctr"/>
            <a:r>
              <a:rPr lang="ja-JP" altLang="en-US" b="1" dirty="0">
                <a:latin typeface="BIZ UDゴシック" panose="020B0400000000000000" pitchFamily="49" charset="-128"/>
                <a:ea typeface="BIZ UDゴシック" panose="020B0400000000000000" pitchFamily="49" charset="-128"/>
              </a:rPr>
              <a:t>再合成</a:t>
            </a:r>
          </a:p>
        </p:txBody>
      </p:sp>
      <p:sp>
        <p:nvSpPr>
          <p:cNvPr id="28" name="四角形: 角を丸くする 27">
            <a:extLst>
              <a:ext uri="{FF2B5EF4-FFF2-40B4-BE49-F238E27FC236}">
                <a16:creationId xmlns:a16="http://schemas.microsoft.com/office/drawing/2014/main" id="{269D0C5B-A77A-23FA-D163-ECAC06C0E1A1}"/>
              </a:ext>
            </a:extLst>
          </p:cNvPr>
          <p:cNvSpPr/>
          <p:nvPr/>
        </p:nvSpPr>
        <p:spPr>
          <a:xfrm>
            <a:off x="7499626" y="2962387"/>
            <a:ext cx="3301052" cy="933226"/>
          </a:xfrm>
          <a:prstGeom prst="roundRect">
            <a:avLst/>
          </a:prstGeom>
          <a:solidFill>
            <a:srgbClr val="C00000"/>
          </a:solidFill>
          <a:ln w="38100">
            <a:solidFill>
              <a:srgbClr val="C00000"/>
            </a:solidFill>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latin typeface="BIZ UDゴシック" panose="020B0400000000000000" pitchFamily="49" charset="-128"/>
                <a:ea typeface="BIZ UDゴシック" panose="020B0400000000000000" pitchFamily="49" charset="-128"/>
              </a:rPr>
              <a:t>再生</a:t>
            </a:r>
            <a:endParaRPr kumimoji="1" lang="en-US" altLang="ja-JP" sz="28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800" b="1" dirty="0">
                <a:solidFill>
                  <a:schemeClr val="bg1"/>
                </a:solidFill>
                <a:latin typeface="BIZ UDゴシック" panose="020B0400000000000000" pitchFamily="49" charset="-128"/>
                <a:ea typeface="BIZ UDゴシック" panose="020B0400000000000000" pitchFamily="49" charset="-128"/>
              </a:rPr>
              <a:t>ポリエチレン</a:t>
            </a:r>
            <a:endParaRPr kumimoji="1" lang="ja-JP" altLang="en-US" sz="2800" b="1" dirty="0">
              <a:solidFill>
                <a:schemeClr val="bg1"/>
              </a:solidFill>
              <a:latin typeface="BIZ UDゴシック" panose="020B0400000000000000" pitchFamily="49" charset="-128"/>
              <a:ea typeface="BIZ UDゴシック" panose="020B0400000000000000" pitchFamily="49" charset="-128"/>
            </a:endParaRPr>
          </a:p>
        </p:txBody>
      </p:sp>
      <p:sp>
        <p:nvSpPr>
          <p:cNvPr id="32" name="矢印: 右 31">
            <a:extLst>
              <a:ext uri="{FF2B5EF4-FFF2-40B4-BE49-F238E27FC236}">
                <a16:creationId xmlns:a16="http://schemas.microsoft.com/office/drawing/2014/main" id="{5354E8E9-E792-4DD3-22DB-D37A787D7038}"/>
              </a:ext>
            </a:extLst>
          </p:cNvPr>
          <p:cNvSpPr/>
          <p:nvPr/>
        </p:nvSpPr>
        <p:spPr>
          <a:xfrm>
            <a:off x="6564954" y="3061693"/>
            <a:ext cx="732301" cy="667530"/>
          </a:xfrm>
          <a:prstGeom prst="rightArrow">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7" name="テキスト ボックス 36">
            <a:extLst>
              <a:ext uri="{FF2B5EF4-FFF2-40B4-BE49-F238E27FC236}">
                <a16:creationId xmlns:a16="http://schemas.microsoft.com/office/drawing/2014/main" id="{D88B1BE2-D4DA-4629-976A-30DD4DA082AE}"/>
              </a:ext>
            </a:extLst>
          </p:cNvPr>
          <p:cNvSpPr txBox="1"/>
          <p:nvPr/>
        </p:nvSpPr>
        <p:spPr>
          <a:xfrm>
            <a:off x="7918271" y="2108317"/>
            <a:ext cx="2463762" cy="646331"/>
          </a:xfrm>
          <a:prstGeom prst="rect">
            <a:avLst/>
          </a:prstGeom>
          <a:noFill/>
        </p:spPr>
        <p:txBody>
          <a:bodyPr wrap="square">
            <a:spAutoFit/>
          </a:bodyPr>
          <a:lstStyle/>
          <a:p>
            <a:pPr algn="ctr"/>
            <a:r>
              <a:rPr lang="ja-JP" altLang="en-US" b="0" i="0" dirty="0">
                <a:solidFill>
                  <a:srgbClr val="333333"/>
                </a:solidFill>
                <a:effectLst/>
                <a:latin typeface="BIZ UDゴシック" panose="020B0400000000000000" pitchFamily="49" charset="-128"/>
                <a:ea typeface="BIZ UDゴシック" panose="020B0400000000000000" pitchFamily="49" charset="-128"/>
              </a:rPr>
              <a:t>弾性率：約６０倍</a:t>
            </a:r>
            <a:endParaRPr lang="en-US" altLang="ja-JP" b="0" i="0" dirty="0">
              <a:solidFill>
                <a:srgbClr val="333333"/>
              </a:solidFill>
              <a:effectLst/>
              <a:latin typeface="BIZ UDゴシック" panose="020B0400000000000000" pitchFamily="49" charset="-128"/>
              <a:ea typeface="BIZ UDゴシック" panose="020B0400000000000000" pitchFamily="49" charset="-128"/>
            </a:endParaRPr>
          </a:p>
          <a:p>
            <a:pPr algn="ctr"/>
            <a:r>
              <a:rPr lang="ja-JP" altLang="en-US" b="0" i="0" dirty="0">
                <a:solidFill>
                  <a:srgbClr val="333333"/>
                </a:solidFill>
                <a:effectLst/>
                <a:latin typeface="BIZ UDゴシック" panose="020B0400000000000000" pitchFamily="49" charset="-128"/>
                <a:ea typeface="BIZ UDゴシック" panose="020B0400000000000000" pitchFamily="49" charset="-128"/>
              </a:rPr>
              <a:t>最大強度：約１０倍</a:t>
            </a:r>
            <a:endParaRPr lang="ja-JP" altLang="en-US" dirty="0">
              <a:latin typeface="BIZ UDゴシック" panose="020B0400000000000000" pitchFamily="49" charset="-128"/>
              <a:ea typeface="BIZ UDゴシック" panose="020B0400000000000000" pitchFamily="49" charset="-128"/>
            </a:endParaRPr>
          </a:p>
        </p:txBody>
      </p:sp>
      <p:pic>
        <p:nvPicPr>
          <p:cNvPr id="39" name="図 38">
            <a:extLst>
              <a:ext uri="{FF2B5EF4-FFF2-40B4-BE49-F238E27FC236}">
                <a16:creationId xmlns:a16="http://schemas.microsoft.com/office/drawing/2014/main" id="{0C6516A6-79F9-3C0E-38B5-8CA591D0060B}"/>
              </a:ext>
            </a:extLst>
          </p:cNvPr>
          <p:cNvPicPr>
            <a:picLocks noChangeAspect="1"/>
          </p:cNvPicPr>
          <p:nvPr/>
        </p:nvPicPr>
        <p:blipFill>
          <a:blip r:embed="rId2"/>
          <a:stretch>
            <a:fillRect/>
          </a:stretch>
        </p:blipFill>
        <p:spPr>
          <a:xfrm>
            <a:off x="4582668" y="5624502"/>
            <a:ext cx="2638425" cy="962025"/>
          </a:xfrm>
          <a:prstGeom prst="rect">
            <a:avLst/>
          </a:prstGeom>
        </p:spPr>
      </p:pic>
      <p:sp>
        <p:nvSpPr>
          <p:cNvPr id="41" name="テキスト ボックス 40">
            <a:extLst>
              <a:ext uri="{FF2B5EF4-FFF2-40B4-BE49-F238E27FC236}">
                <a16:creationId xmlns:a16="http://schemas.microsoft.com/office/drawing/2014/main" id="{7E39833A-007A-19A6-927A-F45E6A46D7C1}"/>
              </a:ext>
            </a:extLst>
          </p:cNvPr>
          <p:cNvSpPr txBox="1"/>
          <p:nvPr/>
        </p:nvSpPr>
        <p:spPr>
          <a:xfrm>
            <a:off x="2837722" y="5920848"/>
            <a:ext cx="1921772" cy="369332"/>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塩基性有機触媒</a:t>
            </a:r>
          </a:p>
        </p:txBody>
      </p:sp>
      <p:sp>
        <p:nvSpPr>
          <p:cNvPr id="42" name="テキスト ボックス 41">
            <a:extLst>
              <a:ext uri="{FF2B5EF4-FFF2-40B4-BE49-F238E27FC236}">
                <a16:creationId xmlns:a16="http://schemas.microsoft.com/office/drawing/2014/main" id="{DDA7D84B-BE09-99E3-FC33-BEA0E04AA7DE}"/>
              </a:ext>
            </a:extLst>
          </p:cNvPr>
          <p:cNvSpPr txBox="1"/>
          <p:nvPr/>
        </p:nvSpPr>
        <p:spPr>
          <a:xfrm>
            <a:off x="6931104" y="5920848"/>
            <a:ext cx="2736273" cy="369332"/>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多官能エポキシ化合物</a:t>
            </a:r>
          </a:p>
        </p:txBody>
      </p:sp>
    </p:spTree>
    <p:extLst>
      <p:ext uri="{BB962C8B-B14F-4D97-AF65-F5344CB8AC3E}">
        <p14:creationId xmlns:p14="http://schemas.microsoft.com/office/powerpoint/2010/main" val="4035420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F1B6F68-9E58-5EF6-F9E5-CBBF3036D8E2}"/>
              </a:ext>
            </a:extLst>
          </p:cNvPr>
          <p:cNvSpPr txBox="1"/>
          <p:nvPr/>
        </p:nvSpPr>
        <p:spPr>
          <a:xfrm>
            <a:off x="2481430" y="97992"/>
            <a:ext cx="9212856" cy="954107"/>
          </a:xfrm>
          <a:prstGeom prst="rect">
            <a:avLst/>
          </a:prstGeom>
          <a:noFill/>
        </p:spPr>
        <p:txBody>
          <a:bodyPr wrap="square" rtlCol="0">
            <a:spAutoFit/>
          </a:bodyPr>
          <a:lstStyle/>
          <a:p>
            <a:pPr algn="ctr"/>
            <a:r>
              <a:rPr kumimoji="1" lang="ja-JP" altLang="en-US" sz="3200" b="1" dirty="0">
                <a:latin typeface="BIZ UDゴシック" panose="020B0400000000000000" pitchFamily="49" charset="-128"/>
                <a:ea typeface="BIZ UDゴシック" panose="020B0400000000000000" pitchFamily="49" charset="-128"/>
              </a:rPr>
              <a:t>ポリエチレンを</a:t>
            </a:r>
            <a:r>
              <a:rPr kumimoji="1" lang="ja-JP" altLang="en-US" sz="3200" b="1" dirty="0">
                <a:solidFill>
                  <a:srgbClr val="C00000"/>
                </a:solidFill>
                <a:latin typeface="BIZ UDゴシック" panose="020B0400000000000000" pitchFamily="49" charset="-128"/>
                <a:ea typeface="BIZ UDゴシック" panose="020B0400000000000000" pitchFamily="49" charset="-128"/>
              </a:rPr>
              <a:t>ワンショット</a:t>
            </a:r>
            <a:r>
              <a:rPr kumimoji="1" lang="ja-JP" altLang="en-US" sz="3200" b="1" dirty="0">
                <a:latin typeface="BIZ UDゴシック" panose="020B0400000000000000" pitchFamily="49" charset="-128"/>
                <a:ea typeface="BIZ UDゴシック" panose="020B0400000000000000" pitchFamily="49" charset="-128"/>
              </a:rPr>
              <a:t>で原材料に分解</a:t>
            </a:r>
            <a:endParaRPr kumimoji="1" lang="en-US" altLang="ja-JP" sz="3200" b="1" dirty="0">
              <a:latin typeface="BIZ UDゴシック" panose="020B0400000000000000" pitchFamily="49" charset="-128"/>
              <a:ea typeface="BIZ UDゴシック" panose="020B0400000000000000" pitchFamily="49" charset="-128"/>
            </a:endParaRPr>
          </a:p>
          <a:p>
            <a:pPr algn="ctr"/>
            <a:r>
              <a:rPr lang="ja-JP" altLang="en-US" sz="2400" dirty="0">
                <a:latin typeface="BIZ UDゴシック" panose="020B0400000000000000" pitchFamily="49" charset="-128"/>
                <a:ea typeface="BIZ UDゴシック" panose="020B0400000000000000" pitchFamily="49" charset="-128"/>
              </a:rPr>
              <a:t>～東京都立大学の研究～</a:t>
            </a:r>
            <a:endParaRPr kumimoji="1" lang="ja-JP" altLang="en-US" sz="2400" dirty="0">
              <a:latin typeface="BIZ UDゴシック" panose="020B0400000000000000" pitchFamily="49" charset="-128"/>
              <a:ea typeface="BIZ UDゴシック" panose="020B0400000000000000" pitchFamily="49" charset="-128"/>
            </a:endParaRPr>
          </a:p>
        </p:txBody>
      </p:sp>
      <p:pic>
        <p:nvPicPr>
          <p:cNvPr id="7" name="図 6">
            <a:extLst>
              <a:ext uri="{FF2B5EF4-FFF2-40B4-BE49-F238E27FC236}">
                <a16:creationId xmlns:a16="http://schemas.microsoft.com/office/drawing/2014/main" id="{A42EF4EF-5620-B02F-AD33-6B360F690A2B}"/>
              </a:ext>
            </a:extLst>
          </p:cNvPr>
          <p:cNvPicPr>
            <a:picLocks noChangeAspect="1"/>
          </p:cNvPicPr>
          <p:nvPr/>
        </p:nvPicPr>
        <p:blipFill>
          <a:blip r:embed="rId2"/>
          <a:stretch>
            <a:fillRect/>
          </a:stretch>
        </p:blipFill>
        <p:spPr>
          <a:xfrm>
            <a:off x="113177" y="195963"/>
            <a:ext cx="2693020" cy="1069287"/>
          </a:xfrm>
          <a:prstGeom prst="rect">
            <a:avLst/>
          </a:prstGeom>
        </p:spPr>
      </p:pic>
      <p:pic>
        <p:nvPicPr>
          <p:cNvPr id="9" name="図 8">
            <a:extLst>
              <a:ext uri="{FF2B5EF4-FFF2-40B4-BE49-F238E27FC236}">
                <a16:creationId xmlns:a16="http://schemas.microsoft.com/office/drawing/2014/main" id="{CC0C759D-8A05-EB64-BD9C-3D2CA8BC6BB5}"/>
              </a:ext>
            </a:extLst>
          </p:cNvPr>
          <p:cNvPicPr>
            <a:picLocks noChangeAspect="1"/>
          </p:cNvPicPr>
          <p:nvPr/>
        </p:nvPicPr>
        <p:blipFill>
          <a:blip r:embed="rId3"/>
          <a:stretch>
            <a:fillRect/>
          </a:stretch>
        </p:blipFill>
        <p:spPr>
          <a:xfrm>
            <a:off x="77573" y="1560973"/>
            <a:ext cx="2704105" cy="933226"/>
          </a:xfrm>
          <a:prstGeom prst="rect">
            <a:avLst/>
          </a:prstGeom>
        </p:spPr>
      </p:pic>
      <p:pic>
        <p:nvPicPr>
          <p:cNvPr id="11" name="図 10">
            <a:extLst>
              <a:ext uri="{FF2B5EF4-FFF2-40B4-BE49-F238E27FC236}">
                <a16:creationId xmlns:a16="http://schemas.microsoft.com/office/drawing/2014/main" id="{AE4C955F-B2ED-A66E-02A5-20D1E3E50759}"/>
              </a:ext>
            </a:extLst>
          </p:cNvPr>
          <p:cNvPicPr>
            <a:picLocks noChangeAspect="1"/>
          </p:cNvPicPr>
          <p:nvPr/>
        </p:nvPicPr>
        <p:blipFill>
          <a:blip r:embed="rId4"/>
          <a:stretch>
            <a:fillRect/>
          </a:stretch>
        </p:blipFill>
        <p:spPr>
          <a:xfrm>
            <a:off x="63905" y="2732027"/>
            <a:ext cx="2724696" cy="1185808"/>
          </a:xfrm>
          <a:prstGeom prst="rect">
            <a:avLst/>
          </a:prstGeom>
        </p:spPr>
      </p:pic>
      <p:pic>
        <p:nvPicPr>
          <p:cNvPr id="13" name="図 12">
            <a:extLst>
              <a:ext uri="{FF2B5EF4-FFF2-40B4-BE49-F238E27FC236}">
                <a16:creationId xmlns:a16="http://schemas.microsoft.com/office/drawing/2014/main" id="{36F1844E-A8D3-5FCE-890B-3CEFF2B166C3}"/>
              </a:ext>
            </a:extLst>
          </p:cNvPr>
          <p:cNvPicPr>
            <a:picLocks noChangeAspect="1"/>
          </p:cNvPicPr>
          <p:nvPr/>
        </p:nvPicPr>
        <p:blipFill>
          <a:blip r:embed="rId5"/>
          <a:stretch>
            <a:fillRect/>
          </a:stretch>
        </p:blipFill>
        <p:spPr>
          <a:xfrm>
            <a:off x="256492" y="5641177"/>
            <a:ext cx="2468204" cy="1186540"/>
          </a:xfrm>
          <a:prstGeom prst="rect">
            <a:avLst/>
          </a:prstGeom>
        </p:spPr>
      </p:pic>
      <p:pic>
        <p:nvPicPr>
          <p:cNvPr id="15" name="図 14">
            <a:extLst>
              <a:ext uri="{FF2B5EF4-FFF2-40B4-BE49-F238E27FC236}">
                <a16:creationId xmlns:a16="http://schemas.microsoft.com/office/drawing/2014/main" id="{BAD61E9F-7C34-D622-20D9-EA5EF9E114E8}"/>
              </a:ext>
            </a:extLst>
          </p:cNvPr>
          <p:cNvPicPr>
            <a:picLocks noChangeAspect="1"/>
          </p:cNvPicPr>
          <p:nvPr/>
        </p:nvPicPr>
        <p:blipFill>
          <a:blip r:embed="rId6"/>
          <a:stretch>
            <a:fillRect/>
          </a:stretch>
        </p:blipFill>
        <p:spPr>
          <a:xfrm>
            <a:off x="256492" y="4046378"/>
            <a:ext cx="2451580" cy="1466256"/>
          </a:xfrm>
          <a:prstGeom prst="rect">
            <a:avLst/>
          </a:prstGeom>
        </p:spPr>
      </p:pic>
      <p:sp>
        <p:nvSpPr>
          <p:cNvPr id="16" name="楕円 15">
            <a:extLst>
              <a:ext uri="{FF2B5EF4-FFF2-40B4-BE49-F238E27FC236}">
                <a16:creationId xmlns:a16="http://schemas.microsoft.com/office/drawing/2014/main" id="{69E6BEC9-AA2C-F236-A79E-F2E94CFCF269}"/>
              </a:ext>
            </a:extLst>
          </p:cNvPr>
          <p:cNvSpPr/>
          <p:nvPr/>
        </p:nvSpPr>
        <p:spPr>
          <a:xfrm>
            <a:off x="6176436" y="2039471"/>
            <a:ext cx="2173045" cy="2295866"/>
          </a:xfrm>
          <a:prstGeom prst="ellipse">
            <a:avLst/>
          </a:prstGeom>
          <a:solidFill>
            <a:srgbClr val="C00000"/>
          </a:solidFill>
          <a:ln w="76200">
            <a:noFill/>
            <a:prstDash val="sysDot"/>
          </a:ln>
          <a:effectLst>
            <a:glow rad="228600">
              <a:schemeClr val="accent2">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76200">
                <a:solidFill>
                  <a:schemeClr val="tx1"/>
                </a:solidFill>
              </a:ln>
            </a:endParaRPr>
          </a:p>
        </p:txBody>
      </p:sp>
      <p:sp>
        <p:nvSpPr>
          <p:cNvPr id="18" name="テキスト ボックス 17">
            <a:extLst>
              <a:ext uri="{FF2B5EF4-FFF2-40B4-BE49-F238E27FC236}">
                <a16:creationId xmlns:a16="http://schemas.microsoft.com/office/drawing/2014/main" id="{C1A40AA2-00BA-1A33-D51C-4F3238CC73DF}"/>
              </a:ext>
            </a:extLst>
          </p:cNvPr>
          <p:cNvSpPr txBox="1"/>
          <p:nvPr/>
        </p:nvSpPr>
        <p:spPr>
          <a:xfrm>
            <a:off x="5214969" y="4949539"/>
            <a:ext cx="4095974" cy="646331"/>
          </a:xfrm>
          <a:prstGeom prst="rect">
            <a:avLst/>
          </a:prstGeom>
          <a:noFill/>
        </p:spPr>
        <p:txBody>
          <a:bodyPr wrap="square">
            <a:spAutoFit/>
          </a:bodyPr>
          <a:lstStyle/>
          <a:p>
            <a:pPr algn="ctr"/>
            <a:r>
              <a:rPr lang="ja-JP" altLang="en-US" b="0" i="0" dirty="0">
                <a:solidFill>
                  <a:srgbClr val="333333"/>
                </a:solidFill>
                <a:effectLst/>
                <a:latin typeface="BIZ UDゴシック" panose="020B0400000000000000" pitchFamily="49" charset="-128"/>
                <a:ea typeface="BIZ UDゴシック" panose="020B0400000000000000" pitchFamily="49" charset="-128"/>
              </a:rPr>
              <a:t>ポリエステル分解触媒</a:t>
            </a:r>
            <a:endParaRPr lang="en-US" altLang="ja-JP" b="0" i="0" dirty="0">
              <a:solidFill>
                <a:srgbClr val="333333"/>
              </a:solidFill>
              <a:effectLst/>
              <a:latin typeface="BIZ UDゴシック" panose="020B0400000000000000" pitchFamily="49" charset="-128"/>
              <a:ea typeface="BIZ UDゴシック" panose="020B0400000000000000" pitchFamily="49" charset="-128"/>
            </a:endParaRPr>
          </a:p>
          <a:p>
            <a:pPr algn="ctr"/>
            <a:r>
              <a:rPr lang="ja-JP" altLang="en-US" b="0" i="0" dirty="0">
                <a:solidFill>
                  <a:srgbClr val="333333"/>
                </a:solidFill>
                <a:effectLst/>
                <a:latin typeface="BIZ UDゴシック" panose="020B0400000000000000" pitchFamily="49" charset="-128"/>
                <a:ea typeface="BIZ UDゴシック" panose="020B0400000000000000" pitchFamily="49" charset="-128"/>
              </a:rPr>
              <a:t>（酸化カルシウム触媒とチタン触媒）</a:t>
            </a:r>
            <a:endParaRPr lang="ja-JP" altLang="en-US" dirty="0">
              <a:latin typeface="BIZ UDゴシック" panose="020B0400000000000000" pitchFamily="49" charset="-128"/>
              <a:ea typeface="BIZ UDゴシック" panose="020B0400000000000000" pitchFamily="49" charset="-128"/>
            </a:endParaRPr>
          </a:p>
        </p:txBody>
      </p:sp>
      <p:sp>
        <p:nvSpPr>
          <p:cNvPr id="19" name="矢印: 下 18">
            <a:extLst>
              <a:ext uri="{FF2B5EF4-FFF2-40B4-BE49-F238E27FC236}">
                <a16:creationId xmlns:a16="http://schemas.microsoft.com/office/drawing/2014/main" id="{6C378457-6E2D-BE9B-5871-5F1D22004842}"/>
              </a:ext>
            </a:extLst>
          </p:cNvPr>
          <p:cNvSpPr/>
          <p:nvPr/>
        </p:nvSpPr>
        <p:spPr>
          <a:xfrm>
            <a:off x="6832652" y="1572858"/>
            <a:ext cx="860612" cy="1240265"/>
          </a:xfrm>
          <a:prstGeom prst="downArrow">
            <a:avLst/>
          </a:prstGeom>
          <a:solidFill>
            <a:schemeClr val="accent6">
              <a:lumMod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44F87A61-C7B5-B672-4EAF-87074955E08B}"/>
              </a:ext>
            </a:extLst>
          </p:cNvPr>
          <p:cNvSpPr/>
          <p:nvPr/>
        </p:nvSpPr>
        <p:spPr>
          <a:xfrm rot="10800000">
            <a:off x="6832652" y="3594403"/>
            <a:ext cx="860612" cy="1364321"/>
          </a:xfrm>
          <a:prstGeom prst="downArrow">
            <a:avLst/>
          </a:prstGeom>
          <a:solidFill>
            <a:schemeClr val="accent5">
              <a:lumMod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7EE66AB5-3746-7EF0-47ED-AD7823737159}"/>
              </a:ext>
            </a:extLst>
          </p:cNvPr>
          <p:cNvSpPr txBox="1"/>
          <p:nvPr/>
        </p:nvSpPr>
        <p:spPr>
          <a:xfrm>
            <a:off x="6454889" y="1203526"/>
            <a:ext cx="1616135" cy="369332"/>
          </a:xfrm>
          <a:prstGeom prst="rect">
            <a:avLst/>
          </a:prstGeom>
          <a:noFill/>
        </p:spPr>
        <p:txBody>
          <a:bodyPr wrap="square">
            <a:spAutoFit/>
          </a:bodyPr>
          <a:lstStyle/>
          <a:p>
            <a:pPr algn="ctr"/>
            <a:r>
              <a:rPr lang="ja-JP" altLang="en-US" b="0" i="0" dirty="0">
                <a:solidFill>
                  <a:srgbClr val="333333"/>
                </a:solidFill>
                <a:effectLst/>
                <a:latin typeface="BIZ UDゴシック" panose="020B0400000000000000" pitchFamily="49" charset="-128"/>
                <a:ea typeface="BIZ UDゴシック" panose="020B0400000000000000" pitchFamily="49" charset="-128"/>
              </a:rPr>
              <a:t>アルコール</a:t>
            </a:r>
            <a:endParaRPr lang="ja-JP" altLang="en-US" dirty="0">
              <a:latin typeface="BIZ UDゴシック" panose="020B0400000000000000" pitchFamily="49" charset="-128"/>
              <a:ea typeface="BIZ UDゴシック" panose="020B0400000000000000" pitchFamily="49" charset="-128"/>
            </a:endParaRPr>
          </a:p>
        </p:txBody>
      </p:sp>
      <p:sp>
        <p:nvSpPr>
          <p:cNvPr id="22" name="矢印: 右 21">
            <a:extLst>
              <a:ext uri="{FF2B5EF4-FFF2-40B4-BE49-F238E27FC236}">
                <a16:creationId xmlns:a16="http://schemas.microsoft.com/office/drawing/2014/main" id="{17D240DF-5B88-9388-3FD4-8DA7542A3787}"/>
              </a:ext>
            </a:extLst>
          </p:cNvPr>
          <p:cNvSpPr/>
          <p:nvPr/>
        </p:nvSpPr>
        <p:spPr>
          <a:xfrm>
            <a:off x="5722588" y="2853639"/>
            <a:ext cx="732301" cy="667530"/>
          </a:xfrm>
          <a:prstGeom prst="rightArrow">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5" name="四角形: 角を丸くする 4">
            <a:extLst>
              <a:ext uri="{FF2B5EF4-FFF2-40B4-BE49-F238E27FC236}">
                <a16:creationId xmlns:a16="http://schemas.microsoft.com/office/drawing/2014/main" id="{6FDFA8D3-C4E2-ED79-EDEF-5C5696E271A8}"/>
              </a:ext>
            </a:extLst>
          </p:cNvPr>
          <p:cNvSpPr/>
          <p:nvPr/>
        </p:nvSpPr>
        <p:spPr>
          <a:xfrm>
            <a:off x="3036738" y="2720791"/>
            <a:ext cx="2614109" cy="933226"/>
          </a:xfrm>
          <a:prstGeom prst="roundRect">
            <a:avLst/>
          </a:prstGeom>
          <a:solidFill>
            <a:srgbClr val="FFC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002060"/>
                </a:solidFill>
                <a:latin typeface="BIZ UDゴシック" panose="020B0400000000000000" pitchFamily="49" charset="-128"/>
                <a:ea typeface="BIZ UDゴシック" panose="020B0400000000000000" pitchFamily="49" charset="-128"/>
              </a:rPr>
              <a:t>ポリエチレン</a:t>
            </a:r>
          </a:p>
        </p:txBody>
      </p:sp>
      <p:sp>
        <p:nvSpPr>
          <p:cNvPr id="27" name="テキスト ボックス 26">
            <a:extLst>
              <a:ext uri="{FF2B5EF4-FFF2-40B4-BE49-F238E27FC236}">
                <a16:creationId xmlns:a16="http://schemas.microsoft.com/office/drawing/2014/main" id="{BEB15882-C78D-5FF3-6880-7B322B9940C4}"/>
              </a:ext>
            </a:extLst>
          </p:cNvPr>
          <p:cNvSpPr txBox="1"/>
          <p:nvPr/>
        </p:nvSpPr>
        <p:spPr>
          <a:xfrm>
            <a:off x="6454889" y="2863367"/>
            <a:ext cx="1616135" cy="646331"/>
          </a:xfrm>
          <a:prstGeom prst="rect">
            <a:avLst/>
          </a:prstGeom>
          <a:noFill/>
        </p:spPr>
        <p:txBody>
          <a:bodyPr wrap="square">
            <a:spAutoFit/>
          </a:bodyPr>
          <a:lstStyle/>
          <a:p>
            <a:pPr algn="ctr"/>
            <a:r>
              <a:rPr lang="ja-JP" altLang="en-US" b="1" dirty="0">
                <a:latin typeface="BIZ UDゴシック" panose="020B0400000000000000" pitchFamily="49" charset="-128"/>
                <a:ea typeface="BIZ UDゴシック" panose="020B0400000000000000" pitchFamily="49" charset="-128"/>
              </a:rPr>
              <a:t>ポリエチレン</a:t>
            </a:r>
            <a:endParaRPr lang="en-US" altLang="ja-JP" b="1" dirty="0">
              <a:latin typeface="BIZ UDゴシック" panose="020B0400000000000000" pitchFamily="49" charset="-128"/>
              <a:ea typeface="BIZ UDゴシック" panose="020B0400000000000000" pitchFamily="49" charset="-128"/>
            </a:endParaRPr>
          </a:p>
          <a:p>
            <a:pPr algn="ctr"/>
            <a:r>
              <a:rPr lang="ja-JP" altLang="en-US" b="1" dirty="0">
                <a:latin typeface="BIZ UDゴシック" panose="020B0400000000000000" pitchFamily="49" charset="-128"/>
                <a:ea typeface="BIZ UDゴシック" panose="020B0400000000000000" pitchFamily="49" charset="-128"/>
              </a:rPr>
              <a:t>分解反応</a:t>
            </a:r>
          </a:p>
        </p:txBody>
      </p:sp>
      <p:sp>
        <p:nvSpPr>
          <p:cNvPr id="28" name="四角形: 角を丸くする 27">
            <a:extLst>
              <a:ext uri="{FF2B5EF4-FFF2-40B4-BE49-F238E27FC236}">
                <a16:creationId xmlns:a16="http://schemas.microsoft.com/office/drawing/2014/main" id="{269D0C5B-A77A-23FA-D163-ECAC06C0E1A1}"/>
              </a:ext>
            </a:extLst>
          </p:cNvPr>
          <p:cNvSpPr/>
          <p:nvPr/>
        </p:nvSpPr>
        <p:spPr>
          <a:xfrm>
            <a:off x="8825984" y="2129550"/>
            <a:ext cx="2614109" cy="933226"/>
          </a:xfrm>
          <a:prstGeom prst="roundRect">
            <a:avLst/>
          </a:prstGeom>
          <a:solidFill>
            <a:schemeClr val="accent2">
              <a:lumMod val="40000"/>
              <a:lumOff val="60000"/>
            </a:schemeClr>
          </a:solidFill>
          <a:ln w="38100">
            <a:noFill/>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latin typeface="BIZ UDゴシック" panose="020B0400000000000000" pitchFamily="49" charset="-128"/>
                <a:ea typeface="BIZ UDゴシック" panose="020B0400000000000000" pitchFamily="49" charset="-128"/>
              </a:rPr>
              <a:t>エチレン</a:t>
            </a:r>
            <a:endParaRPr kumimoji="1" lang="en-US" altLang="ja-JP" sz="2800" b="1" dirty="0">
              <a:solidFill>
                <a:schemeClr val="tx1"/>
              </a:solidFill>
              <a:latin typeface="BIZ UDゴシック" panose="020B0400000000000000" pitchFamily="49" charset="-128"/>
              <a:ea typeface="BIZ UDゴシック" panose="020B0400000000000000" pitchFamily="49" charset="-128"/>
            </a:endParaRPr>
          </a:p>
          <a:p>
            <a:pPr algn="ctr"/>
            <a:r>
              <a:rPr lang="ja-JP" altLang="en-US" sz="2800" b="1" dirty="0">
                <a:solidFill>
                  <a:schemeClr val="tx1"/>
                </a:solidFill>
                <a:latin typeface="BIZ UDゴシック" panose="020B0400000000000000" pitchFamily="49" charset="-128"/>
                <a:ea typeface="BIZ UDゴシック" panose="020B0400000000000000" pitchFamily="49" charset="-128"/>
              </a:rPr>
              <a:t>グリコール</a:t>
            </a:r>
            <a:endParaRPr kumimoji="1" lang="ja-JP" altLang="en-US" sz="2800" b="1" dirty="0">
              <a:solidFill>
                <a:schemeClr val="tx1"/>
              </a:solidFill>
              <a:latin typeface="BIZ UDゴシック" panose="020B0400000000000000" pitchFamily="49" charset="-128"/>
              <a:ea typeface="BIZ UDゴシック" panose="020B0400000000000000" pitchFamily="49" charset="-128"/>
            </a:endParaRPr>
          </a:p>
        </p:txBody>
      </p:sp>
      <p:sp>
        <p:nvSpPr>
          <p:cNvPr id="29" name="四角形: 角を丸くする 28">
            <a:extLst>
              <a:ext uri="{FF2B5EF4-FFF2-40B4-BE49-F238E27FC236}">
                <a16:creationId xmlns:a16="http://schemas.microsoft.com/office/drawing/2014/main" id="{74399C0F-9A92-97B3-C71A-5BAFEDE503E7}"/>
              </a:ext>
            </a:extLst>
          </p:cNvPr>
          <p:cNvSpPr/>
          <p:nvPr/>
        </p:nvSpPr>
        <p:spPr>
          <a:xfrm>
            <a:off x="8825983" y="3233552"/>
            <a:ext cx="2614109" cy="933226"/>
          </a:xfrm>
          <a:prstGeom prst="roundRect">
            <a:avLst/>
          </a:prstGeom>
          <a:solidFill>
            <a:schemeClr val="accent4">
              <a:lumMod val="40000"/>
              <a:lumOff val="60000"/>
            </a:schemeClr>
          </a:solidFill>
          <a:ln w="38100">
            <a:noFill/>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BIZ UDゴシック" panose="020B0400000000000000" pitchFamily="49" charset="-128"/>
                <a:ea typeface="BIZ UDゴシック" panose="020B0400000000000000" pitchFamily="49" charset="-128"/>
              </a:rPr>
              <a:t>アジピン酸</a:t>
            </a:r>
            <a:endParaRPr kumimoji="1" lang="en-US" altLang="ja-JP" sz="2800" b="1" dirty="0">
              <a:solidFill>
                <a:schemeClr val="accent6">
                  <a:lumMod val="50000"/>
                </a:schemeClr>
              </a:solidFill>
              <a:latin typeface="BIZ UDゴシック" panose="020B0400000000000000" pitchFamily="49" charset="-128"/>
              <a:ea typeface="BIZ UDゴシック" panose="020B0400000000000000" pitchFamily="49" charset="-128"/>
            </a:endParaRPr>
          </a:p>
          <a:p>
            <a:pPr algn="ctr"/>
            <a:r>
              <a:rPr kumimoji="1" lang="ja-JP" altLang="en-US" sz="2800" b="1" dirty="0">
                <a:solidFill>
                  <a:schemeClr val="accent6">
                    <a:lumMod val="50000"/>
                  </a:schemeClr>
                </a:solidFill>
                <a:latin typeface="BIZ UDゴシック" panose="020B0400000000000000" pitchFamily="49" charset="-128"/>
                <a:ea typeface="BIZ UDゴシック" panose="020B0400000000000000" pitchFamily="49" charset="-128"/>
              </a:rPr>
              <a:t>ジエチル</a:t>
            </a:r>
          </a:p>
        </p:txBody>
      </p:sp>
      <p:sp>
        <p:nvSpPr>
          <p:cNvPr id="32" name="矢印: 右 31">
            <a:extLst>
              <a:ext uri="{FF2B5EF4-FFF2-40B4-BE49-F238E27FC236}">
                <a16:creationId xmlns:a16="http://schemas.microsoft.com/office/drawing/2014/main" id="{5354E8E9-E792-4DD3-22DB-D37A787D7038}"/>
              </a:ext>
            </a:extLst>
          </p:cNvPr>
          <p:cNvSpPr/>
          <p:nvPr/>
        </p:nvSpPr>
        <p:spPr>
          <a:xfrm>
            <a:off x="8071024" y="2820097"/>
            <a:ext cx="732301" cy="667530"/>
          </a:xfrm>
          <a:prstGeom prst="rightArrow">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B0017BAA-0B30-F3DF-9AFB-618FFF581247}"/>
              </a:ext>
            </a:extLst>
          </p:cNvPr>
          <p:cNvSpPr txBox="1"/>
          <p:nvPr/>
        </p:nvSpPr>
        <p:spPr>
          <a:xfrm>
            <a:off x="8496476" y="4301652"/>
            <a:ext cx="3197810" cy="369332"/>
          </a:xfrm>
          <a:prstGeom prst="rect">
            <a:avLst/>
          </a:prstGeom>
          <a:noFill/>
        </p:spPr>
        <p:txBody>
          <a:bodyPr wrap="square" rtlCol="0">
            <a:spAutoFit/>
          </a:bodyPr>
          <a:lstStyle/>
          <a:p>
            <a:pPr algn="ctr"/>
            <a:r>
              <a:rPr kumimoji="1" lang="ja-JP" altLang="en-US" dirty="0">
                <a:latin typeface="BIZ UDゴシック" panose="020B0400000000000000" pitchFamily="49" charset="-128"/>
                <a:ea typeface="BIZ UDゴシック" panose="020B0400000000000000" pitchFamily="49" charset="-128"/>
              </a:rPr>
              <a:t>ポリエチレンの原料に転換</a:t>
            </a:r>
          </a:p>
        </p:txBody>
      </p:sp>
      <p:sp>
        <p:nvSpPr>
          <p:cNvPr id="35" name="テキスト ボックス 34">
            <a:extLst>
              <a:ext uri="{FF2B5EF4-FFF2-40B4-BE49-F238E27FC236}">
                <a16:creationId xmlns:a16="http://schemas.microsoft.com/office/drawing/2014/main" id="{3A996029-9E4D-CC7E-4D4D-5B870DB1906D}"/>
              </a:ext>
            </a:extLst>
          </p:cNvPr>
          <p:cNvSpPr txBox="1"/>
          <p:nvPr/>
        </p:nvSpPr>
        <p:spPr>
          <a:xfrm>
            <a:off x="3007254" y="6062676"/>
            <a:ext cx="9044100" cy="584775"/>
          </a:xfrm>
          <a:prstGeom prst="rect">
            <a:avLst/>
          </a:prstGeom>
          <a:noFill/>
        </p:spPr>
        <p:txBody>
          <a:bodyPr wrap="square">
            <a:spAutoFit/>
          </a:bodyPr>
          <a:lstStyle/>
          <a:p>
            <a:r>
              <a:rPr lang="ja-JP" altLang="en-US" sz="1600" b="1" i="0" dirty="0">
                <a:solidFill>
                  <a:srgbClr val="C00000"/>
                </a:solidFill>
                <a:effectLst/>
                <a:latin typeface="BIZ UDゴシック" panose="020B0400000000000000" pitchFamily="49" charset="-128"/>
                <a:ea typeface="BIZ UDゴシック" panose="020B0400000000000000" pitchFamily="49" charset="-128"/>
              </a:rPr>
              <a:t>チタン触媒は適用範囲が広く、ポリエチレンテレフタレート（ＰＥＴ）、ポリブチレンテレフタレート（ＰＢＴ）、ポリカプロラクトン（ＰＣＬ）などの各種ポリエステルに適用可能。</a:t>
            </a:r>
            <a:endParaRPr lang="ja-JP" altLang="en-US" sz="1600" b="1" dirty="0">
              <a:solidFill>
                <a:srgbClr val="C00000"/>
              </a:solidFill>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974097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86E6F0A-C386-8E0D-9D2D-C524B30DDC4D}"/>
              </a:ext>
            </a:extLst>
          </p:cNvPr>
          <p:cNvPicPr>
            <a:picLocks noChangeAspect="1"/>
          </p:cNvPicPr>
          <p:nvPr/>
        </p:nvPicPr>
        <p:blipFill>
          <a:blip r:embed="rId2"/>
          <a:stretch>
            <a:fillRect/>
          </a:stretch>
        </p:blipFill>
        <p:spPr>
          <a:xfrm>
            <a:off x="0" y="331087"/>
            <a:ext cx="12192000" cy="6195825"/>
          </a:xfrm>
          <a:prstGeom prst="rect">
            <a:avLst/>
          </a:prstGeom>
        </p:spPr>
      </p:pic>
      <p:sp>
        <p:nvSpPr>
          <p:cNvPr id="8" name="テキスト ボックス 7">
            <a:extLst>
              <a:ext uri="{FF2B5EF4-FFF2-40B4-BE49-F238E27FC236}">
                <a16:creationId xmlns:a16="http://schemas.microsoft.com/office/drawing/2014/main" id="{C491B4AF-35CB-EDEA-118D-D0E9A7500852}"/>
              </a:ext>
            </a:extLst>
          </p:cNvPr>
          <p:cNvSpPr txBox="1"/>
          <p:nvPr/>
        </p:nvSpPr>
        <p:spPr>
          <a:xfrm>
            <a:off x="3057857" y="6526912"/>
            <a:ext cx="6094206" cy="369332"/>
          </a:xfrm>
          <a:prstGeom prst="rect">
            <a:avLst/>
          </a:prstGeom>
          <a:noFill/>
        </p:spPr>
        <p:txBody>
          <a:bodyPr wrap="square">
            <a:spAutoFit/>
          </a:bodyPr>
          <a:lstStyle/>
          <a:p>
            <a:pPr algn="ctr"/>
            <a:r>
              <a:rPr lang="en-US" altLang="ja-JP" dirty="0">
                <a:latin typeface="Amasis MT Pro Black" panose="02040A04050005020304" pitchFamily="18" charset="0"/>
              </a:rPr>
              <a:t>https://www.hkrita.com/en/garment2garment</a:t>
            </a:r>
            <a:endParaRPr lang="ja-JP" altLang="en-US" dirty="0">
              <a:latin typeface="Amasis MT Pro Black" panose="02040A04050005020304" pitchFamily="18" charset="0"/>
            </a:endParaRPr>
          </a:p>
        </p:txBody>
      </p:sp>
      <p:sp>
        <p:nvSpPr>
          <p:cNvPr id="10" name="テキスト ボックス 9">
            <a:extLst>
              <a:ext uri="{FF2B5EF4-FFF2-40B4-BE49-F238E27FC236}">
                <a16:creationId xmlns:a16="http://schemas.microsoft.com/office/drawing/2014/main" id="{66081E7E-B513-7D45-7A38-6C459D5A21AF}"/>
              </a:ext>
            </a:extLst>
          </p:cNvPr>
          <p:cNvSpPr txBox="1"/>
          <p:nvPr/>
        </p:nvSpPr>
        <p:spPr>
          <a:xfrm>
            <a:off x="430306" y="-5971"/>
            <a:ext cx="11338560" cy="369332"/>
          </a:xfrm>
          <a:prstGeom prst="rect">
            <a:avLst/>
          </a:prstGeom>
          <a:noFill/>
        </p:spPr>
        <p:txBody>
          <a:bodyPr wrap="square" rtlCol="0">
            <a:spAutoFit/>
          </a:bodyPr>
          <a:lstStyle/>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綿とポリエステル混紡布地を分離＆リサイクル＠香港繊維アパレル研究開発センター</a:t>
            </a:r>
            <a:r>
              <a:rPr kumimoji="1" lang="en-US" altLang="ja-JP" dirty="0">
                <a:solidFill>
                  <a:srgbClr val="C00000"/>
                </a:solidFill>
                <a:latin typeface="BIZ UDPゴシック" panose="020B0400000000000000" pitchFamily="50" charset="-128"/>
                <a:ea typeface="BIZ UDPゴシック" panose="020B0400000000000000" pitchFamily="50" charset="-128"/>
              </a:rPr>
              <a:t>(HKRITA)</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B69157F2-0A81-34CB-6621-FF4A4543CE89}"/>
              </a:ext>
            </a:extLst>
          </p:cNvPr>
          <p:cNvSpPr txBox="1"/>
          <p:nvPr/>
        </p:nvSpPr>
        <p:spPr>
          <a:xfrm>
            <a:off x="2538804" y="6124871"/>
            <a:ext cx="8194637" cy="369332"/>
          </a:xfrm>
          <a:prstGeom prst="rect">
            <a:avLst/>
          </a:prstGeom>
          <a:noFill/>
        </p:spPr>
        <p:txBody>
          <a:bodyPr wrap="square">
            <a:spAutoFit/>
          </a:bodyPr>
          <a:lstStyle/>
          <a:p>
            <a:r>
              <a:rPr lang="en-US" altLang="ja-JP" b="1" i="0" dirty="0">
                <a:solidFill>
                  <a:schemeClr val="accent6">
                    <a:lumMod val="50000"/>
                  </a:schemeClr>
                </a:solidFill>
                <a:effectLst/>
                <a:latin typeface="Stencil" panose="040409050D0802020404" pitchFamily="82" charset="0"/>
                <a:ea typeface="メイリオ" panose="020B0604030504040204" pitchFamily="50" charset="-128"/>
              </a:rPr>
              <a:t>The Hong Kong Research Institute of Textiles and Apparel</a:t>
            </a:r>
            <a:endParaRPr lang="ja-JP" altLang="en-US" dirty="0">
              <a:solidFill>
                <a:schemeClr val="accent6">
                  <a:lumMod val="50000"/>
                </a:schemeClr>
              </a:solidFill>
              <a:latin typeface="Stencil" panose="040409050D0802020404" pitchFamily="82" charset="0"/>
            </a:endParaRPr>
          </a:p>
        </p:txBody>
      </p:sp>
      <p:sp>
        <p:nvSpPr>
          <p:cNvPr id="23" name="テキスト ボックス 22">
            <a:extLst>
              <a:ext uri="{FF2B5EF4-FFF2-40B4-BE49-F238E27FC236}">
                <a16:creationId xmlns:a16="http://schemas.microsoft.com/office/drawing/2014/main" id="{272B2F3B-0437-1800-846A-2F376316C1DB}"/>
              </a:ext>
            </a:extLst>
          </p:cNvPr>
          <p:cNvSpPr txBox="1"/>
          <p:nvPr/>
        </p:nvSpPr>
        <p:spPr>
          <a:xfrm>
            <a:off x="1435359" y="238754"/>
            <a:ext cx="8982635" cy="923330"/>
          </a:xfrm>
          <a:prstGeom prst="rect">
            <a:avLst/>
          </a:prstGeom>
          <a:noFill/>
        </p:spPr>
        <p:txBody>
          <a:bodyPr wrap="square">
            <a:spAutoFit/>
          </a:bodyPr>
          <a:lstStyle/>
          <a:p>
            <a:pPr algn="ctr" fontAlgn="base"/>
            <a:r>
              <a:rPr lang="ja-JP" altLang="en-US" sz="5400" b="0" i="0" dirty="0">
                <a:solidFill>
                  <a:schemeClr val="bg1"/>
                </a:solidFill>
                <a:effectLst/>
                <a:latin typeface="BIZ UDP明朝 Medium" panose="02020500000000000000" pitchFamily="18" charset="-128"/>
                <a:ea typeface="BIZ UDP明朝 Medium" panose="02020500000000000000" pitchFamily="18" charset="-128"/>
              </a:rPr>
              <a:t>混紡繊維を分離する技術</a:t>
            </a:r>
          </a:p>
        </p:txBody>
      </p:sp>
    </p:spTree>
    <p:extLst>
      <p:ext uri="{BB962C8B-B14F-4D97-AF65-F5344CB8AC3E}">
        <p14:creationId xmlns:p14="http://schemas.microsoft.com/office/powerpoint/2010/main" val="2775207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C491B4AF-35CB-EDEA-118D-D0E9A7500852}"/>
              </a:ext>
            </a:extLst>
          </p:cNvPr>
          <p:cNvSpPr txBox="1"/>
          <p:nvPr/>
        </p:nvSpPr>
        <p:spPr>
          <a:xfrm>
            <a:off x="3057857" y="6526912"/>
            <a:ext cx="6094206" cy="369332"/>
          </a:xfrm>
          <a:prstGeom prst="rect">
            <a:avLst/>
          </a:prstGeom>
          <a:noFill/>
        </p:spPr>
        <p:txBody>
          <a:bodyPr wrap="square">
            <a:spAutoFit/>
          </a:bodyPr>
          <a:lstStyle/>
          <a:p>
            <a:pPr algn="ctr"/>
            <a:r>
              <a:rPr lang="en-US" altLang="ja-JP" dirty="0">
                <a:latin typeface="Amasis MT Pro Black" panose="02040A04050005020304" pitchFamily="18" charset="0"/>
              </a:rPr>
              <a:t>https://riemiyata.com/work/19703/</a:t>
            </a:r>
            <a:endParaRPr lang="ja-JP" altLang="en-US" dirty="0">
              <a:latin typeface="Amasis MT Pro Black" panose="02040A04050005020304" pitchFamily="18" charset="0"/>
            </a:endParaRPr>
          </a:p>
        </p:txBody>
      </p:sp>
      <p:sp>
        <p:nvSpPr>
          <p:cNvPr id="10" name="テキスト ボックス 9">
            <a:extLst>
              <a:ext uri="{FF2B5EF4-FFF2-40B4-BE49-F238E27FC236}">
                <a16:creationId xmlns:a16="http://schemas.microsoft.com/office/drawing/2014/main" id="{66081E7E-B513-7D45-7A38-6C459D5A21AF}"/>
              </a:ext>
            </a:extLst>
          </p:cNvPr>
          <p:cNvSpPr txBox="1"/>
          <p:nvPr/>
        </p:nvSpPr>
        <p:spPr>
          <a:xfrm>
            <a:off x="430306" y="-5971"/>
            <a:ext cx="11338560" cy="369332"/>
          </a:xfrm>
          <a:prstGeom prst="rect">
            <a:avLst/>
          </a:prstGeom>
          <a:noFill/>
        </p:spPr>
        <p:txBody>
          <a:bodyPr wrap="square" rtlCol="0">
            <a:spAutoFit/>
          </a:bodyPr>
          <a:lstStyle/>
          <a:p>
            <a:pPr algn="ctr"/>
            <a:r>
              <a:rPr kumimoji="1" lang="ja-JP" altLang="en-US" dirty="0">
                <a:solidFill>
                  <a:srgbClr val="C00000"/>
                </a:solidFill>
                <a:latin typeface="BIZ UDPゴシック" panose="020B0400000000000000" pitchFamily="50" charset="-128"/>
                <a:ea typeface="BIZ UDPゴシック" panose="020B0400000000000000" pitchFamily="50" charset="-128"/>
              </a:rPr>
              <a:t>綿とポリエステル混紡布地を分離＆リサイクル＠香港繊維アパレル研究開発センター</a:t>
            </a:r>
            <a:r>
              <a:rPr kumimoji="1" lang="en-US" altLang="ja-JP" dirty="0">
                <a:solidFill>
                  <a:srgbClr val="C00000"/>
                </a:solidFill>
                <a:latin typeface="BIZ UDPゴシック" panose="020B0400000000000000" pitchFamily="50" charset="-128"/>
                <a:ea typeface="BIZ UDPゴシック" panose="020B0400000000000000" pitchFamily="50" charset="-128"/>
              </a:rPr>
              <a:t>(HKRITA)</a:t>
            </a:r>
            <a:endParaRPr kumimoji="1" lang="ja-JP" altLang="en-US" dirty="0">
              <a:solidFill>
                <a:srgbClr val="C00000"/>
              </a:solidFill>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272B2F3B-0437-1800-846A-2F376316C1DB}"/>
              </a:ext>
            </a:extLst>
          </p:cNvPr>
          <p:cNvSpPr txBox="1"/>
          <p:nvPr/>
        </p:nvSpPr>
        <p:spPr>
          <a:xfrm>
            <a:off x="1435359" y="238754"/>
            <a:ext cx="8982635" cy="923330"/>
          </a:xfrm>
          <a:prstGeom prst="rect">
            <a:avLst/>
          </a:prstGeom>
          <a:noFill/>
        </p:spPr>
        <p:txBody>
          <a:bodyPr wrap="square">
            <a:spAutoFit/>
          </a:bodyPr>
          <a:lstStyle/>
          <a:p>
            <a:pPr algn="ctr" fontAlgn="base"/>
            <a:r>
              <a:rPr lang="ja-JP" altLang="en-US" sz="5400" b="0" i="0" dirty="0">
                <a:solidFill>
                  <a:schemeClr val="bg1"/>
                </a:solidFill>
                <a:effectLst/>
                <a:latin typeface="BIZ UDP明朝 Medium" panose="02020500000000000000" pitchFamily="18" charset="-128"/>
                <a:ea typeface="BIZ UDP明朝 Medium" panose="02020500000000000000" pitchFamily="18" charset="-128"/>
              </a:rPr>
              <a:t>混紡繊維を分離する技術</a:t>
            </a:r>
          </a:p>
        </p:txBody>
      </p:sp>
      <p:sp>
        <p:nvSpPr>
          <p:cNvPr id="4" name="テキスト ボックス 3">
            <a:extLst>
              <a:ext uri="{FF2B5EF4-FFF2-40B4-BE49-F238E27FC236}">
                <a16:creationId xmlns:a16="http://schemas.microsoft.com/office/drawing/2014/main" id="{C716602D-4A13-2678-8B99-E43DF0949DCF}"/>
              </a:ext>
            </a:extLst>
          </p:cNvPr>
          <p:cNvSpPr txBox="1"/>
          <p:nvPr/>
        </p:nvSpPr>
        <p:spPr>
          <a:xfrm>
            <a:off x="430306" y="633184"/>
            <a:ext cx="11532197" cy="707886"/>
          </a:xfrm>
          <a:prstGeom prst="rect">
            <a:avLst/>
          </a:prstGeom>
          <a:noFill/>
        </p:spPr>
        <p:txBody>
          <a:bodyPr wrap="square">
            <a:spAutoFit/>
          </a:bodyPr>
          <a:lstStyle/>
          <a:p>
            <a:pPr algn="ctr"/>
            <a:r>
              <a:rPr lang="ja-JP" altLang="en-US" sz="2000" b="1" i="0" dirty="0">
                <a:solidFill>
                  <a:schemeClr val="tx1">
                    <a:lumMod val="95000"/>
                    <a:lumOff val="5000"/>
                  </a:schemeClr>
                </a:solidFill>
                <a:effectLst/>
                <a:latin typeface="UD デジタル 教科書体 NP-B" panose="02020700000000000000" pitchFamily="18" charset="-128"/>
                <a:ea typeface="UD デジタル 教科書体 NP-B" panose="02020700000000000000" pitchFamily="18" charset="-128"/>
              </a:rPr>
              <a:t>綿とポリエステルの混紡素材からポリエステル繊維だけを再利用できる状態で取り出すことが可能</a:t>
            </a:r>
            <a:r>
              <a:rPr lang="ja-JP" altLang="en-US" sz="2000" b="0" i="0" dirty="0">
                <a:solidFill>
                  <a:schemeClr val="tx1">
                    <a:lumMod val="95000"/>
                    <a:lumOff val="5000"/>
                  </a:schemeClr>
                </a:solidFill>
                <a:effectLst/>
                <a:latin typeface="UD デジタル 教科書体 NP-B" panose="02020700000000000000" pitchFamily="18" charset="-128"/>
                <a:ea typeface="UD デジタル 教科書体 NP-B" panose="02020700000000000000" pitchFamily="18" charset="-128"/>
              </a:rPr>
              <a:t>。</a:t>
            </a:r>
            <a:endParaRPr lang="en-US" altLang="ja-JP" sz="2000" b="0" i="0" dirty="0">
              <a:solidFill>
                <a:schemeClr val="tx1">
                  <a:lumMod val="95000"/>
                  <a:lumOff val="5000"/>
                </a:schemeClr>
              </a:solidFill>
              <a:effectLst/>
              <a:latin typeface="UD デジタル 教科書体 NP-B" panose="02020700000000000000" pitchFamily="18" charset="-128"/>
              <a:ea typeface="UD デジタル 教科書体 NP-B" panose="02020700000000000000" pitchFamily="18" charset="-128"/>
            </a:endParaRPr>
          </a:p>
          <a:p>
            <a:pPr algn="ctr"/>
            <a:r>
              <a:rPr lang="ja-JP" altLang="en-US" sz="2000" b="0" i="0" dirty="0">
                <a:solidFill>
                  <a:schemeClr val="tx1">
                    <a:lumMod val="95000"/>
                    <a:lumOff val="5000"/>
                  </a:schemeClr>
                </a:solidFill>
                <a:effectLst/>
                <a:latin typeface="UD デジタル 教科書体 NP-B" panose="02020700000000000000" pitchFamily="18" charset="-128"/>
                <a:ea typeface="UD デジタル 教科書体 NP-B" panose="02020700000000000000" pitchFamily="18" charset="-128"/>
              </a:rPr>
              <a:t>混紡のウエアを分離して、ポリエステル</a:t>
            </a:r>
            <a:r>
              <a:rPr lang="en-US" altLang="ja-JP" sz="2000" b="0" i="0" dirty="0">
                <a:solidFill>
                  <a:schemeClr val="tx1">
                    <a:lumMod val="95000"/>
                    <a:lumOff val="5000"/>
                  </a:schemeClr>
                </a:solidFill>
                <a:effectLst/>
                <a:latin typeface="UD デジタル 教科書体 NP-B" panose="02020700000000000000" pitchFamily="18" charset="-128"/>
                <a:ea typeface="UD デジタル 教科書体 NP-B" panose="02020700000000000000" pitchFamily="18" charset="-128"/>
              </a:rPr>
              <a:t>100</a:t>
            </a:r>
            <a:r>
              <a:rPr lang="ja-JP" altLang="en-US" sz="2000" b="0" i="0" dirty="0">
                <a:solidFill>
                  <a:schemeClr val="tx1">
                    <a:lumMod val="95000"/>
                    <a:lumOff val="5000"/>
                  </a:schemeClr>
                </a:solidFill>
                <a:effectLst/>
                <a:latin typeface="UD デジタル 教科書体 NP-B" panose="02020700000000000000" pitchFamily="18" charset="-128"/>
                <a:ea typeface="UD デジタル 教科書体 NP-B" panose="02020700000000000000" pitchFamily="18" charset="-128"/>
              </a:rPr>
              <a:t>％の服を新たに製造する道が開かれた。</a:t>
            </a:r>
            <a:endParaRPr lang="ja-JP" altLang="en-US" sz="2000" dirty="0">
              <a:solidFill>
                <a:schemeClr val="tx1">
                  <a:lumMod val="95000"/>
                  <a:lumOff val="5000"/>
                </a:schemeClr>
              </a:solidFill>
              <a:latin typeface="UD デジタル 教科書体 NP-B" panose="02020700000000000000" pitchFamily="18" charset="-128"/>
              <a:ea typeface="UD デジタル 教科書体 NP-B" panose="02020700000000000000" pitchFamily="18" charset="-128"/>
            </a:endParaRPr>
          </a:p>
        </p:txBody>
      </p:sp>
      <p:pic>
        <p:nvPicPr>
          <p:cNvPr id="5" name="図 4">
            <a:extLst>
              <a:ext uri="{FF2B5EF4-FFF2-40B4-BE49-F238E27FC236}">
                <a16:creationId xmlns:a16="http://schemas.microsoft.com/office/drawing/2014/main" id="{0ECBBAF1-661E-F5E5-7717-D39866B160AF}"/>
              </a:ext>
            </a:extLst>
          </p:cNvPr>
          <p:cNvPicPr>
            <a:picLocks noChangeAspect="1"/>
          </p:cNvPicPr>
          <p:nvPr/>
        </p:nvPicPr>
        <p:blipFill>
          <a:blip r:embed="rId2"/>
          <a:stretch>
            <a:fillRect/>
          </a:stretch>
        </p:blipFill>
        <p:spPr>
          <a:xfrm>
            <a:off x="13702" y="1549338"/>
            <a:ext cx="6080504" cy="4065251"/>
          </a:xfrm>
          <a:prstGeom prst="rect">
            <a:avLst/>
          </a:prstGeom>
        </p:spPr>
      </p:pic>
      <p:pic>
        <p:nvPicPr>
          <p:cNvPr id="6" name="図 5">
            <a:extLst>
              <a:ext uri="{FF2B5EF4-FFF2-40B4-BE49-F238E27FC236}">
                <a16:creationId xmlns:a16="http://schemas.microsoft.com/office/drawing/2014/main" id="{9322E8AF-6C3C-8933-6CF1-5D7DA2C54785}"/>
              </a:ext>
            </a:extLst>
          </p:cNvPr>
          <p:cNvPicPr>
            <a:picLocks noChangeAspect="1"/>
          </p:cNvPicPr>
          <p:nvPr/>
        </p:nvPicPr>
        <p:blipFill>
          <a:blip r:embed="rId3"/>
          <a:stretch>
            <a:fillRect/>
          </a:stretch>
        </p:blipFill>
        <p:spPr>
          <a:xfrm>
            <a:off x="6084774" y="1549338"/>
            <a:ext cx="6093524" cy="4065251"/>
          </a:xfrm>
          <a:prstGeom prst="rect">
            <a:avLst/>
          </a:prstGeom>
        </p:spPr>
      </p:pic>
    </p:spTree>
    <p:extLst>
      <p:ext uri="{BB962C8B-B14F-4D97-AF65-F5344CB8AC3E}">
        <p14:creationId xmlns:p14="http://schemas.microsoft.com/office/powerpoint/2010/main" val="1769442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F1B6F68-9E58-5EF6-F9E5-CBBF3036D8E2}"/>
              </a:ext>
            </a:extLst>
          </p:cNvPr>
          <p:cNvSpPr txBox="1"/>
          <p:nvPr/>
        </p:nvSpPr>
        <p:spPr>
          <a:xfrm>
            <a:off x="1489572" y="120014"/>
            <a:ext cx="9212856" cy="892552"/>
          </a:xfrm>
          <a:prstGeom prst="rect">
            <a:avLst/>
          </a:prstGeom>
          <a:noFill/>
        </p:spPr>
        <p:txBody>
          <a:bodyPr wrap="square" rtlCol="0">
            <a:spAutoFit/>
          </a:bodyPr>
          <a:lstStyle/>
          <a:p>
            <a:pPr algn="ctr"/>
            <a:r>
              <a:rPr kumimoji="1" lang="ja-JP" altLang="en-US" sz="3200" b="1" dirty="0">
                <a:latin typeface="BIZ UDゴシック" panose="020B0400000000000000" pitchFamily="49" charset="-128"/>
                <a:ea typeface="BIZ UDゴシック" panose="020B0400000000000000" pitchFamily="49" charset="-128"/>
              </a:rPr>
              <a:t>ポリエチレンのアップサイクル・リサイクル？</a:t>
            </a:r>
            <a:endParaRPr kumimoji="1" lang="en-US" altLang="ja-JP" sz="3200" b="1" dirty="0">
              <a:latin typeface="BIZ UDゴシック" panose="020B0400000000000000" pitchFamily="49" charset="-128"/>
              <a:ea typeface="BIZ UDゴシック" panose="020B0400000000000000" pitchFamily="49" charset="-128"/>
            </a:endParaRPr>
          </a:p>
          <a:p>
            <a:pPr algn="ctr"/>
            <a:r>
              <a:rPr lang="ja-JP" altLang="en-US" sz="2000" b="1" dirty="0">
                <a:solidFill>
                  <a:schemeClr val="bg2">
                    <a:lumMod val="75000"/>
                  </a:schemeClr>
                </a:solidFill>
                <a:latin typeface="BIZ UDゴシック" panose="020B0400000000000000" pitchFamily="49" charset="-128"/>
                <a:ea typeface="BIZ UDゴシック" panose="020B0400000000000000" pitchFamily="49" charset="-128"/>
              </a:rPr>
              <a:t>個人的な妄想です</a:t>
            </a:r>
            <a:r>
              <a:rPr lang="en-US" altLang="ja-JP" sz="2000" b="1" dirty="0">
                <a:solidFill>
                  <a:schemeClr val="bg2">
                    <a:lumMod val="75000"/>
                  </a:schemeClr>
                </a:solidFill>
                <a:latin typeface="BIZ UDゴシック" panose="020B0400000000000000" pitchFamily="49" charset="-128"/>
                <a:ea typeface="BIZ UDゴシック" panose="020B0400000000000000" pitchFamily="49" charset="-128"/>
              </a:rPr>
              <a:t>…</a:t>
            </a:r>
            <a:endParaRPr kumimoji="1" lang="ja-JP" altLang="en-US" sz="2400" dirty="0">
              <a:solidFill>
                <a:schemeClr val="bg2">
                  <a:lumMod val="75000"/>
                </a:schemeClr>
              </a:solidFill>
              <a:latin typeface="BIZ UDゴシック" panose="020B0400000000000000" pitchFamily="49" charset="-128"/>
              <a:ea typeface="BIZ UDゴシック" panose="020B0400000000000000" pitchFamily="49" charset="-128"/>
            </a:endParaRPr>
          </a:p>
        </p:txBody>
      </p:sp>
      <p:sp>
        <p:nvSpPr>
          <p:cNvPr id="16" name="楕円 15">
            <a:extLst>
              <a:ext uri="{FF2B5EF4-FFF2-40B4-BE49-F238E27FC236}">
                <a16:creationId xmlns:a16="http://schemas.microsoft.com/office/drawing/2014/main" id="{69E6BEC9-AA2C-F236-A79E-F2E94CFCF269}"/>
              </a:ext>
            </a:extLst>
          </p:cNvPr>
          <p:cNvSpPr/>
          <p:nvPr/>
        </p:nvSpPr>
        <p:spPr>
          <a:xfrm>
            <a:off x="6348562" y="2039471"/>
            <a:ext cx="2173045" cy="2295866"/>
          </a:xfrm>
          <a:prstGeom prst="ellipse">
            <a:avLst/>
          </a:prstGeom>
          <a:solidFill>
            <a:srgbClr val="C00000"/>
          </a:solidFill>
          <a:ln w="76200">
            <a:noFill/>
            <a:prstDash val="sysDot"/>
          </a:ln>
          <a:effectLst>
            <a:glow rad="228600">
              <a:schemeClr val="accent2">
                <a:satMod val="175000"/>
                <a:alpha val="40000"/>
              </a:schemeClr>
            </a:glo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76200">
                <a:solidFill>
                  <a:schemeClr val="tx1"/>
                </a:solidFill>
              </a:ln>
            </a:endParaRPr>
          </a:p>
        </p:txBody>
      </p:sp>
      <p:sp>
        <p:nvSpPr>
          <p:cNvPr id="18" name="テキスト ボックス 17">
            <a:extLst>
              <a:ext uri="{FF2B5EF4-FFF2-40B4-BE49-F238E27FC236}">
                <a16:creationId xmlns:a16="http://schemas.microsoft.com/office/drawing/2014/main" id="{C1A40AA2-00BA-1A33-D51C-4F3238CC73DF}"/>
              </a:ext>
            </a:extLst>
          </p:cNvPr>
          <p:cNvSpPr txBox="1"/>
          <p:nvPr/>
        </p:nvSpPr>
        <p:spPr>
          <a:xfrm>
            <a:off x="5387095" y="5433493"/>
            <a:ext cx="4095974" cy="646331"/>
          </a:xfrm>
          <a:prstGeom prst="rect">
            <a:avLst/>
          </a:prstGeom>
          <a:noFill/>
        </p:spPr>
        <p:txBody>
          <a:bodyPr wrap="square">
            <a:spAutoFit/>
          </a:bodyPr>
          <a:lstStyle/>
          <a:p>
            <a:pPr algn="ctr"/>
            <a:r>
              <a:rPr lang="ja-JP" altLang="en-US" b="0" i="0" dirty="0">
                <a:solidFill>
                  <a:srgbClr val="333333"/>
                </a:solidFill>
                <a:effectLst/>
                <a:latin typeface="BIZ UDゴシック" panose="020B0400000000000000" pitchFamily="49" charset="-128"/>
                <a:ea typeface="BIZ UDゴシック" panose="020B0400000000000000" pitchFamily="49" charset="-128"/>
              </a:rPr>
              <a:t>ポリエステル分解触媒</a:t>
            </a:r>
            <a:endParaRPr lang="en-US" altLang="ja-JP" b="0" i="0" dirty="0">
              <a:solidFill>
                <a:srgbClr val="333333"/>
              </a:solidFill>
              <a:effectLst/>
              <a:latin typeface="BIZ UDゴシック" panose="020B0400000000000000" pitchFamily="49" charset="-128"/>
              <a:ea typeface="BIZ UDゴシック" panose="020B0400000000000000" pitchFamily="49" charset="-128"/>
            </a:endParaRPr>
          </a:p>
          <a:p>
            <a:pPr algn="ctr"/>
            <a:r>
              <a:rPr lang="ja-JP" altLang="en-US" b="0" i="0" dirty="0">
                <a:solidFill>
                  <a:srgbClr val="333333"/>
                </a:solidFill>
                <a:effectLst/>
                <a:latin typeface="BIZ UDゴシック" panose="020B0400000000000000" pitchFamily="49" charset="-128"/>
                <a:ea typeface="BIZ UDゴシック" panose="020B0400000000000000" pitchFamily="49" charset="-128"/>
              </a:rPr>
              <a:t>（酸化カルシウム触媒とチタン触媒）</a:t>
            </a:r>
            <a:endParaRPr lang="ja-JP" altLang="en-US" dirty="0">
              <a:latin typeface="BIZ UDゴシック" panose="020B0400000000000000" pitchFamily="49" charset="-128"/>
              <a:ea typeface="BIZ UDゴシック" panose="020B0400000000000000" pitchFamily="49" charset="-128"/>
            </a:endParaRPr>
          </a:p>
        </p:txBody>
      </p:sp>
      <p:sp>
        <p:nvSpPr>
          <p:cNvPr id="19" name="矢印: 下 18">
            <a:extLst>
              <a:ext uri="{FF2B5EF4-FFF2-40B4-BE49-F238E27FC236}">
                <a16:creationId xmlns:a16="http://schemas.microsoft.com/office/drawing/2014/main" id="{6C378457-6E2D-BE9B-5871-5F1D22004842}"/>
              </a:ext>
            </a:extLst>
          </p:cNvPr>
          <p:cNvSpPr/>
          <p:nvPr/>
        </p:nvSpPr>
        <p:spPr>
          <a:xfrm>
            <a:off x="7004778" y="1572858"/>
            <a:ext cx="860612" cy="1240265"/>
          </a:xfrm>
          <a:prstGeom prst="downArrow">
            <a:avLst/>
          </a:prstGeom>
          <a:solidFill>
            <a:schemeClr val="accent6">
              <a:lumMod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44F87A61-C7B5-B672-4EAF-87074955E08B}"/>
              </a:ext>
            </a:extLst>
          </p:cNvPr>
          <p:cNvSpPr/>
          <p:nvPr/>
        </p:nvSpPr>
        <p:spPr>
          <a:xfrm rot="10800000">
            <a:off x="7004778" y="3594402"/>
            <a:ext cx="860612" cy="1803015"/>
          </a:xfrm>
          <a:prstGeom prst="downArrow">
            <a:avLst/>
          </a:prstGeom>
          <a:solidFill>
            <a:schemeClr val="accent5">
              <a:lumMod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7EE66AB5-3746-7EF0-47ED-AD7823737159}"/>
              </a:ext>
            </a:extLst>
          </p:cNvPr>
          <p:cNvSpPr txBox="1"/>
          <p:nvPr/>
        </p:nvSpPr>
        <p:spPr>
          <a:xfrm>
            <a:off x="6627015" y="1203526"/>
            <a:ext cx="1616135" cy="369332"/>
          </a:xfrm>
          <a:prstGeom prst="rect">
            <a:avLst/>
          </a:prstGeom>
          <a:noFill/>
        </p:spPr>
        <p:txBody>
          <a:bodyPr wrap="square">
            <a:spAutoFit/>
          </a:bodyPr>
          <a:lstStyle/>
          <a:p>
            <a:pPr algn="ctr"/>
            <a:r>
              <a:rPr lang="ja-JP" altLang="en-US" b="0" i="0" dirty="0">
                <a:solidFill>
                  <a:srgbClr val="333333"/>
                </a:solidFill>
                <a:effectLst/>
                <a:latin typeface="BIZ UDゴシック" panose="020B0400000000000000" pitchFamily="49" charset="-128"/>
                <a:ea typeface="BIZ UDゴシック" panose="020B0400000000000000" pitchFamily="49" charset="-128"/>
              </a:rPr>
              <a:t>アルコール</a:t>
            </a:r>
            <a:endParaRPr lang="ja-JP" altLang="en-US" dirty="0">
              <a:latin typeface="BIZ UDゴシック" panose="020B0400000000000000" pitchFamily="49" charset="-128"/>
              <a:ea typeface="BIZ UDゴシック" panose="020B0400000000000000" pitchFamily="49" charset="-128"/>
            </a:endParaRPr>
          </a:p>
        </p:txBody>
      </p:sp>
      <p:sp>
        <p:nvSpPr>
          <p:cNvPr id="5" name="四角形: 角を丸くする 4">
            <a:extLst>
              <a:ext uri="{FF2B5EF4-FFF2-40B4-BE49-F238E27FC236}">
                <a16:creationId xmlns:a16="http://schemas.microsoft.com/office/drawing/2014/main" id="{6FDFA8D3-C4E2-ED79-EDEF-5C5696E271A8}"/>
              </a:ext>
            </a:extLst>
          </p:cNvPr>
          <p:cNvSpPr/>
          <p:nvPr/>
        </p:nvSpPr>
        <p:spPr>
          <a:xfrm>
            <a:off x="369063" y="2005786"/>
            <a:ext cx="765692" cy="2795687"/>
          </a:xfrm>
          <a:prstGeom prst="roundRect">
            <a:avLst/>
          </a:prstGeom>
          <a:solidFill>
            <a:srgbClr val="FFC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002060"/>
                </a:solidFill>
                <a:latin typeface="BIZ UDゴシック" panose="020B0400000000000000" pitchFamily="49" charset="-128"/>
                <a:ea typeface="BIZ UDゴシック" panose="020B0400000000000000" pitchFamily="49" charset="-128"/>
              </a:rPr>
              <a:t>ポリエチレン</a:t>
            </a:r>
          </a:p>
        </p:txBody>
      </p:sp>
      <p:sp>
        <p:nvSpPr>
          <p:cNvPr id="27" name="テキスト ボックス 26">
            <a:extLst>
              <a:ext uri="{FF2B5EF4-FFF2-40B4-BE49-F238E27FC236}">
                <a16:creationId xmlns:a16="http://schemas.microsoft.com/office/drawing/2014/main" id="{BEB15882-C78D-5FF3-6880-7B322B9940C4}"/>
              </a:ext>
            </a:extLst>
          </p:cNvPr>
          <p:cNvSpPr txBox="1"/>
          <p:nvPr/>
        </p:nvSpPr>
        <p:spPr>
          <a:xfrm>
            <a:off x="6627015" y="2863367"/>
            <a:ext cx="1616135" cy="646331"/>
          </a:xfrm>
          <a:prstGeom prst="rect">
            <a:avLst/>
          </a:prstGeom>
          <a:noFill/>
        </p:spPr>
        <p:txBody>
          <a:bodyPr wrap="square">
            <a:spAutoFit/>
          </a:bodyPr>
          <a:lstStyle/>
          <a:p>
            <a:pPr algn="ctr"/>
            <a:r>
              <a:rPr lang="ja-JP" altLang="en-US" b="1" dirty="0">
                <a:latin typeface="BIZ UDゴシック" panose="020B0400000000000000" pitchFamily="49" charset="-128"/>
                <a:ea typeface="BIZ UDゴシック" panose="020B0400000000000000" pitchFamily="49" charset="-128"/>
              </a:rPr>
              <a:t>ポリエチレン</a:t>
            </a:r>
            <a:endParaRPr lang="en-US" altLang="ja-JP" b="1" dirty="0">
              <a:latin typeface="BIZ UDゴシック" panose="020B0400000000000000" pitchFamily="49" charset="-128"/>
              <a:ea typeface="BIZ UDゴシック" panose="020B0400000000000000" pitchFamily="49" charset="-128"/>
            </a:endParaRPr>
          </a:p>
          <a:p>
            <a:pPr algn="ctr"/>
            <a:r>
              <a:rPr lang="ja-JP" altLang="en-US" b="1" dirty="0">
                <a:latin typeface="BIZ UDゴシック" panose="020B0400000000000000" pitchFamily="49" charset="-128"/>
                <a:ea typeface="BIZ UDゴシック" panose="020B0400000000000000" pitchFamily="49" charset="-128"/>
              </a:rPr>
              <a:t>分解反応</a:t>
            </a:r>
          </a:p>
        </p:txBody>
      </p:sp>
      <p:sp>
        <p:nvSpPr>
          <p:cNvPr id="28" name="四角形: 角を丸くする 27">
            <a:extLst>
              <a:ext uri="{FF2B5EF4-FFF2-40B4-BE49-F238E27FC236}">
                <a16:creationId xmlns:a16="http://schemas.microsoft.com/office/drawing/2014/main" id="{269D0C5B-A77A-23FA-D163-ECAC06C0E1A1}"/>
              </a:ext>
            </a:extLst>
          </p:cNvPr>
          <p:cNvSpPr/>
          <p:nvPr/>
        </p:nvSpPr>
        <p:spPr>
          <a:xfrm>
            <a:off x="9170233" y="2247883"/>
            <a:ext cx="2614109" cy="933226"/>
          </a:xfrm>
          <a:prstGeom prst="roundRect">
            <a:avLst/>
          </a:prstGeom>
          <a:solidFill>
            <a:schemeClr val="accent2">
              <a:lumMod val="40000"/>
              <a:lumOff val="60000"/>
            </a:schemeClr>
          </a:solidFill>
          <a:ln w="38100">
            <a:noFill/>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latin typeface="BIZ UDゴシック" panose="020B0400000000000000" pitchFamily="49" charset="-128"/>
                <a:ea typeface="BIZ UDゴシック" panose="020B0400000000000000" pitchFamily="49" charset="-128"/>
              </a:rPr>
              <a:t>エチレン</a:t>
            </a:r>
            <a:endParaRPr kumimoji="1" lang="en-US" altLang="ja-JP" sz="2800" b="1" dirty="0">
              <a:solidFill>
                <a:schemeClr val="tx1"/>
              </a:solidFill>
              <a:latin typeface="BIZ UDゴシック" panose="020B0400000000000000" pitchFamily="49" charset="-128"/>
              <a:ea typeface="BIZ UDゴシック" panose="020B0400000000000000" pitchFamily="49" charset="-128"/>
            </a:endParaRPr>
          </a:p>
          <a:p>
            <a:pPr algn="ctr"/>
            <a:r>
              <a:rPr lang="ja-JP" altLang="en-US" sz="2800" b="1" dirty="0">
                <a:solidFill>
                  <a:schemeClr val="tx1"/>
                </a:solidFill>
                <a:latin typeface="BIZ UDゴシック" panose="020B0400000000000000" pitchFamily="49" charset="-128"/>
                <a:ea typeface="BIZ UDゴシック" panose="020B0400000000000000" pitchFamily="49" charset="-128"/>
              </a:rPr>
              <a:t>グリコール</a:t>
            </a:r>
            <a:endParaRPr kumimoji="1" lang="ja-JP" altLang="en-US" sz="2800" b="1" dirty="0">
              <a:solidFill>
                <a:schemeClr val="tx1"/>
              </a:solidFill>
              <a:latin typeface="BIZ UDゴシック" panose="020B0400000000000000" pitchFamily="49" charset="-128"/>
              <a:ea typeface="BIZ UDゴシック" panose="020B0400000000000000" pitchFamily="49" charset="-128"/>
            </a:endParaRPr>
          </a:p>
        </p:txBody>
      </p:sp>
      <p:sp>
        <p:nvSpPr>
          <p:cNvPr id="29" name="四角形: 角を丸くする 28">
            <a:extLst>
              <a:ext uri="{FF2B5EF4-FFF2-40B4-BE49-F238E27FC236}">
                <a16:creationId xmlns:a16="http://schemas.microsoft.com/office/drawing/2014/main" id="{74399C0F-9A92-97B3-C71A-5BAFEDE503E7}"/>
              </a:ext>
            </a:extLst>
          </p:cNvPr>
          <p:cNvSpPr/>
          <p:nvPr/>
        </p:nvSpPr>
        <p:spPr>
          <a:xfrm>
            <a:off x="9170232" y="3351885"/>
            <a:ext cx="2614109" cy="933226"/>
          </a:xfrm>
          <a:prstGeom prst="roundRect">
            <a:avLst/>
          </a:prstGeom>
          <a:solidFill>
            <a:schemeClr val="accent4">
              <a:lumMod val="40000"/>
              <a:lumOff val="60000"/>
            </a:schemeClr>
          </a:solidFill>
          <a:ln w="38100">
            <a:noFill/>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BIZ UDゴシック" panose="020B0400000000000000" pitchFamily="49" charset="-128"/>
                <a:ea typeface="BIZ UDゴシック" panose="020B0400000000000000" pitchFamily="49" charset="-128"/>
              </a:rPr>
              <a:t>アジピン酸</a:t>
            </a:r>
            <a:endParaRPr kumimoji="1" lang="en-US" altLang="ja-JP" sz="2800" b="1" dirty="0">
              <a:solidFill>
                <a:schemeClr val="accent6">
                  <a:lumMod val="50000"/>
                </a:schemeClr>
              </a:solidFill>
              <a:latin typeface="BIZ UDゴシック" panose="020B0400000000000000" pitchFamily="49" charset="-128"/>
              <a:ea typeface="BIZ UDゴシック" panose="020B0400000000000000" pitchFamily="49" charset="-128"/>
            </a:endParaRPr>
          </a:p>
          <a:p>
            <a:pPr algn="ctr"/>
            <a:r>
              <a:rPr kumimoji="1" lang="ja-JP" altLang="en-US" sz="2800" b="1" dirty="0">
                <a:solidFill>
                  <a:schemeClr val="accent6">
                    <a:lumMod val="50000"/>
                  </a:schemeClr>
                </a:solidFill>
                <a:latin typeface="BIZ UDゴシック" panose="020B0400000000000000" pitchFamily="49" charset="-128"/>
                <a:ea typeface="BIZ UDゴシック" panose="020B0400000000000000" pitchFamily="49" charset="-128"/>
              </a:rPr>
              <a:t>ジエチル</a:t>
            </a:r>
          </a:p>
        </p:txBody>
      </p:sp>
      <p:sp>
        <p:nvSpPr>
          <p:cNvPr id="32" name="矢印: 右 31">
            <a:extLst>
              <a:ext uri="{FF2B5EF4-FFF2-40B4-BE49-F238E27FC236}">
                <a16:creationId xmlns:a16="http://schemas.microsoft.com/office/drawing/2014/main" id="{5354E8E9-E792-4DD3-22DB-D37A787D7038}"/>
              </a:ext>
            </a:extLst>
          </p:cNvPr>
          <p:cNvSpPr/>
          <p:nvPr/>
        </p:nvSpPr>
        <p:spPr>
          <a:xfrm>
            <a:off x="8326153" y="2896110"/>
            <a:ext cx="732301" cy="667530"/>
          </a:xfrm>
          <a:prstGeom prst="rightArrow">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B0017BAA-0B30-F3DF-9AFB-618FFF581247}"/>
              </a:ext>
            </a:extLst>
          </p:cNvPr>
          <p:cNvSpPr txBox="1"/>
          <p:nvPr/>
        </p:nvSpPr>
        <p:spPr>
          <a:xfrm>
            <a:off x="8769235" y="1827609"/>
            <a:ext cx="3197810" cy="369332"/>
          </a:xfrm>
          <a:prstGeom prst="rect">
            <a:avLst/>
          </a:prstGeom>
          <a:noFill/>
        </p:spPr>
        <p:txBody>
          <a:bodyPr wrap="square" rtlCol="0">
            <a:spAutoFit/>
          </a:bodyPr>
          <a:lstStyle/>
          <a:p>
            <a:pPr algn="ctr"/>
            <a:r>
              <a:rPr kumimoji="1" lang="ja-JP" altLang="en-US" dirty="0">
                <a:latin typeface="BIZ UDゴシック" panose="020B0400000000000000" pitchFamily="49" charset="-128"/>
                <a:ea typeface="BIZ UDゴシック" panose="020B0400000000000000" pitchFamily="49" charset="-128"/>
              </a:rPr>
              <a:t>ポリエチレンの原料に転換</a:t>
            </a:r>
          </a:p>
        </p:txBody>
      </p:sp>
      <p:sp>
        <p:nvSpPr>
          <p:cNvPr id="2" name="楕円 1">
            <a:extLst>
              <a:ext uri="{FF2B5EF4-FFF2-40B4-BE49-F238E27FC236}">
                <a16:creationId xmlns:a16="http://schemas.microsoft.com/office/drawing/2014/main" id="{37EFA9D9-D7EB-8837-2BAD-E1CFCBF7B4F4}"/>
              </a:ext>
            </a:extLst>
          </p:cNvPr>
          <p:cNvSpPr/>
          <p:nvPr/>
        </p:nvSpPr>
        <p:spPr>
          <a:xfrm>
            <a:off x="1702704" y="2146247"/>
            <a:ext cx="2173045" cy="2295866"/>
          </a:xfrm>
          <a:prstGeom prst="ellipse">
            <a:avLst/>
          </a:prstGeom>
          <a:solidFill>
            <a:schemeClr val="accent5">
              <a:lumMod val="60000"/>
              <a:lumOff val="40000"/>
            </a:schemeClr>
          </a:solidFill>
          <a:ln w="76200">
            <a:noFill/>
          </a:ln>
          <a:effectLst>
            <a:glow rad="228600">
              <a:schemeClr val="accent5">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76200">
                <a:solidFill>
                  <a:schemeClr val="tx1"/>
                </a:solidFill>
              </a:ln>
            </a:endParaRPr>
          </a:p>
        </p:txBody>
      </p:sp>
      <p:sp>
        <p:nvSpPr>
          <p:cNvPr id="3" name="テキスト ボックス 2">
            <a:extLst>
              <a:ext uri="{FF2B5EF4-FFF2-40B4-BE49-F238E27FC236}">
                <a16:creationId xmlns:a16="http://schemas.microsoft.com/office/drawing/2014/main" id="{B2132865-A6A7-42F0-B05B-576E7B7E13C9}"/>
              </a:ext>
            </a:extLst>
          </p:cNvPr>
          <p:cNvSpPr txBox="1"/>
          <p:nvPr/>
        </p:nvSpPr>
        <p:spPr>
          <a:xfrm>
            <a:off x="1825171" y="1305438"/>
            <a:ext cx="1928105" cy="369332"/>
          </a:xfrm>
          <a:prstGeom prst="rect">
            <a:avLst/>
          </a:prstGeom>
          <a:noFill/>
        </p:spPr>
        <p:txBody>
          <a:bodyPr wrap="square">
            <a:spAutoFit/>
          </a:bodyPr>
          <a:lstStyle/>
          <a:p>
            <a:pPr algn="ctr"/>
            <a:r>
              <a:rPr lang="en-US" altLang="ja-JP" b="1" dirty="0">
                <a:solidFill>
                  <a:srgbClr val="FF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200</a:t>
            </a:r>
            <a:r>
              <a:rPr lang="ja-JP" altLang="en-US" b="1" dirty="0">
                <a:solidFill>
                  <a:srgbClr val="FF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に加熱</a:t>
            </a:r>
          </a:p>
        </p:txBody>
      </p:sp>
      <p:sp>
        <p:nvSpPr>
          <p:cNvPr id="6" name="矢印: 下 5">
            <a:extLst>
              <a:ext uri="{FF2B5EF4-FFF2-40B4-BE49-F238E27FC236}">
                <a16:creationId xmlns:a16="http://schemas.microsoft.com/office/drawing/2014/main" id="{7D4AFB80-3B65-2D3A-0E08-8C0A81F3040A}"/>
              </a:ext>
            </a:extLst>
          </p:cNvPr>
          <p:cNvSpPr/>
          <p:nvPr/>
        </p:nvSpPr>
        <p:spPr>
          <a:xfrm>
            <a:off x="2358920" y="1679634"/>
            <a:ext cx="860612" cy="1240265"/>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F8D20FAA-FB23-E073-9298-2DBF494335FD}"/>
              </a:ext>
            </a:extLst>
          </p:cNvPr>
          <p:cNvSpPr/>
          <p:nvPr/>
        </p:nvSpPr>
        <p:spPr>
          <a:xfrm rot="10800000">
            <a:off x="2358920" y="3701179"/>
            <a:ext cx="860612" cy="1364321"/>
          </a:xfrm>
          <a:prstGeom prst="downArrow">
            <a:avLst/>
          </a:prstGeom>
          <a:solidFill>
            <a:srgbClr val="0070C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DA9676E-61FE-5D46-88EC-FE3F0BE0F179}"/>
              </a:ext>
            </a:extLst>
          </p:cNvPr>
          <p:cNvSpPr txBox="1"/>
          <p:nvPr/>
        </p:nvSpPr>
        <p:spPr>
          <a:xfrm>
            <a:off x="1981157" y="5071615"/>
            <a:ext cx="1616135" cy="369332"/>
          </a:xfrm>
          <a:prstGeom prst="rect">
            <a:avLst/>
          </a:prstGeom>
          <a:noFill/>
        </p:spPr>
        <p:txBody>
          <a:bodyPr wrap="square">
            <a:spAutoFit/>
          </a:bodyPr>
          <a:lstStyle/>
          <a:p>
            <a:pPr algn="ctr"/>
            <a:r>
              <a:rPr lang="ja-JP" altLang="en-US" dirty="0">
                <a:latin typeface="BIZ UDゴシック" panose="020B0400000000000000" pitchFamily="49" charset="-128"/>
                <a:ea typeface="BIZ UDゴシック" panose="020B0400000000000000" pitchFamily="49" charset="-128"/>
              </a:rPr>
              <a:t>試薬</a:t>
            </a:r>
          </a:p>
        </p:txBody>
      </p:sp>
      <p:sp>
        <p:nvSpPr>
          <p:cNvPr id="12" name="矢印: 右 11">
            <a:extLst>
              <a:ext uri="{FF2B5EF4-FFF2-40B4-BE49-F238E27FC236}">
                <a16:creationId xmlns:a16="http://schemas.microsoft.com/office/drawing/2014/main" id="{F56BB8D7-D3AA-B2BF-DAEA-B5F404731CA2}"/>
              </a:ext>
            </a:extLst>
          </p:cNvPr>
          <p:cNvSpPr/>
          <p:nvPr/>
        </p:nvSpPr>
        <p:spPr>
          <a:xfrm>
            <a:off x="1248856" y="2926706"/>
            <a:ext cx="732301" cy="667530"/>
          </a:xfrm>
          <a:prstGeom prst="rightArrow">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4" name="テキスト ボックス 13">
            <a:extLst>
              <a:ext uri="{FF2B5EF4-FFF2-40B4-BE49-F238E27FC236}">
                <a16:creationId xmlns:a16="http://schemas.microsoft.com/office/drawing/2014/main" id="{F10FFCF9-8279-6DC4-8AED-D0B2B1B63C87}"/>
              </a:ext>
            </a:extLst>
          </p:cNvPr>
          <p:cNvSpPr txBox="1"/>
          <p:nvPr/>
        </p:nvSpPr>
        <p:spPr>
          <a:xfrm>
            <a:off x="1981157" y="2970143"/>
            <a:ext cx="1616135" cy="646331"/>
          </a:xfrm>
          <a:prstGeom prst="rect">
            <a:avLst/>
          </a:prstGeom>
          <a:noFill/>
        </p:spPr>
        <p:txBody>
          <a:bodyPr wrap="square">
            <a:spAutoFit/>
          </a:bodyPr>
          <a:lstStyle/>
          <a:p>
            <a:pPr algn="ctr"/>
            <a:r>
              <a:rPr lang="ja-JP" altLang="en-US" b="1" dirty="0">
                <a:latin typeface="BIZ UDゴシック" panose="020B0400000000000000" pitchFamily="49" charset="-128"/>
                <a:ea typeface="BIZ UDゴシック" panose="020B0400000000000000" pitchFamily="49" charset="-128"/>
              </a:rPr>
              <a:t>ポリエチレン</a:t>
            </a:r>
            <a:endParaRPr lang="en-US" altLang="ja-JP" b="1" dirty="0">
              <a:latin typeface="BIZ UDゴシック" panose="020B0400000000000000" pitchFamily="49" charset="-128"/>
              <a:ea typeface="BIZ UDゴシック" panose="020B0400000000000000" pitchFamily="49" charset="-128"/>
            </a:endParaRPr>
          </a:p>
          <a:p>
            <a:pPr algn="ctr"/>
            <a:r>
              <a:rPr lang="ja-JP" altLang="en-US" b="1" dirty="0">
                <a:latin typeface="BIZ UDゴシック" panose="020B0400000000000000" pitchFamily="49" charset="-128"/>
                <a:ea typeface="BIZ UDゴシック" panose="020B0400000000000000" pitchFamily="49" charset="-128"/>
              </a:rPr>
              <a:t>再合成</a:t>
            </a:r>
          </a:p>
        </p:txBody>
      </p:sp>
      <p:sp>
        <p:nvSpPr>
          <p:cNvPr id="17" name="矢印: 右 16">
            <a:extLst>
              <a:ext uri="{FF2B5EF4-FFF2-40B4-BE49-F238E27FC236}">
                <a16:creationId xmlns:a16="http://schemas.microsoft.com/office/drawing/2014/main" id="{8F3EC291-247F-B4A5-154F-741BB52ED924}"/>
              </a:ext>
            </a:extLst>
          </p:cNvPr>
          <p:cNvSpPr/>
          <p:nvPr/>
        </p:nvSpPr>
        <p:spPr>
          <a:xfrm>
            <a:off x="3597292" y="2926873"/>
            <a:ext cx="615567" cy="667530"/>
          </a:xfrm>
          <a:prstGeom prst="rightArrow">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3" name="四角形: 角を丸くする 22">
            <a:extLst>
              <a:ext uri="{FF2B5EF4-FFF2-40B4-BE49-F238E27FC236}">
                <a16:creationId xmlns:a16="http://schemas.microsoft.com/office/drawing/2014/main" id="{738DD50E-8630-9233-87A6-5E926A1C66EC}"/>
              </a:ext>
            </a:extLst>
          </p:cNvPr>
          <p:cNvSpPr/>
          <p:nvPr/>
        </p:nvSpPr>
        <p:spPr>
          <a:xfrm>
            <a:off x="4293736" y="1500448"/>
            <a:ext cx="567748" cy="3585719"/>
          </a:xfrm>
          <a:prstGeom prst="roundRect">
            <a:avLst/>
          </a:prstGeom>
          <a:solidFill>
            <a:schemeClr val="accent6">
              <a:lumMod val="50000"/>
            </a:schemeClr>
          </a:solidFill>
          <a:ln w="38100">
            <a:solidFill>
              <a:srgbClr val="C00000"/>
            </a:solidFill>
            <a:prstDash val="sysDot"/>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BIZ UDゴシック" panose="020B0400000000000000" pitchFamily="49" charset="-128"/>
                <a:ea typeface="BIZ UDゴシック" panose="020B0400000000000000" pitchFamily="49" charset="-128"/>
              </a:rPr>
              <a:t>再</a:t>
            </a:r>
            <a:endParaRPr kumimoji="1"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kumimoji="1" lang="ja-JP" altLang="en-US" sz="2000" b="1" dirty="0">
                <a:solidFill>
                  <a:schemeClr val="bg1"/>
                </a:solidFill>
                <a:latin typeface="BIZ UDゴシック" panose="020B0400000000000000" pitchFamily="49" charset="-128"/>
                <a:ea typeface="BIZ UDゴシック" panose="020B0400000000000000" pitchFamily="49" charset="-128"/>
              </a:rPr>
              <a:t>生</a:t>
            </a:r>
            <a:endParaRPr kumimoji="1"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ポ</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リ</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エ</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チ</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レ</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ン</a:t>
            </a:r>
            <a:endParaRPr kumimoji="1" lang="ja-JP" altLang="en-US" sz="2000" b="1" dirty="0">
              <a:solidFill>
                <a:schemeClr val="bg1"/>
              </a:solidFill>
              <a:latin typeface="BIZ UDゴシック" panose="020B0400000000000000" pitchFamily="49" charset="-128"/>
              <a:ea typeface="BIZ UDゴシック" panose="020B0400000000000000" pitchFamily="49" charset="-128"/>
            </a:endParaRPr>
          </a:p>
        </p:txBody>
      </p:sp>
      <p:cxnSp>
        <p:nvCxnSpPr>
          <p:cNvPr id="30" name="コネクタ: カギ線 29">
            <a:extLst>
              <a:ext uri="{FF2B5EF4-FFF2-40B4-BE49-F238E27FC236}">
                <a16:creationId xmlns:a16="http://schemas.microsoft.com/office/drawing/2014/main" id="{0E4936E7-090F-94D1-842C-EDFE512432E6}"/>
              </a:ext>
            </a:extLst>
          </p:cNvPr>
          <p:cNvCxnSpPr>
            <a:stCxn id="29" idx="2"/>
            <a:endCxn id="5" idx="2"/>
          </p:cNvCxnSpPr>
          <p:nvPr/>
        </p:nvCxnSpPr>
        <p:spPr>
          <a:xfrm rot="5400000">
            <a:off x="5356417" y="-319397"/>
            <a:ext cx="516362" cy="9725378"/>
          </a:xfrm>
          <a:prstGeom prst="bentConnector3">
            <a:avLst>
              <a:gd name="adj1" fmla="val 427607"/>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D42DA8BB-A2D5-3EA9-5EA1-36E582632C2C}"/>
              </a:ext>
            </a:extLst>
          </p:cNvPr>
          <p:cNvSpPr txBox="1"/>
          <p:nvPr/>
        </p:nvSpPr>
        <p:spPr>
          <a:xfrm>
            <a:off x="1938120" y="5397418"/>
            <a:ext cx="1921772" cy="369332"/>
          </a:xfrm>
          <a:prstGeom prst="rect">
            <a:avLst/>
          </a:prstGeom>
          <a:noFill/>
        </p:spPr>
        <p:txBody>
          <a:bodyPr wrap="square">
            <a:spAutoFit/>
          </a:bodyPr>
          <a:lstStyle/>
          <a:p>
            <a:r>
              <a:rPr lang="ja-JP" altLang="en-US" dirty="0">
                <a:latin typeface="BIZ UDPゴシック" panose="020B0400000000000000" pitchFamily="50" charset="-128"/>
                <a:ea typeface="BIZ UDPゴシック" panose="020B0400000000000000" pitchFamily="50" charset="-128"/>
              </a:rPr>
              <a:t>塩基性有機触媒</a:t>
            </a:r>
          </a:p>
        </p:txBody>
      </p:sp>
      <p:sp>
        <p:nvSpPr>
          <p:cNvPr id="37" name="テキスト ボックス 36">
            <a:extLst>
              <a:ext uri="{FF2B5EF4-FFF2-40B4-BE49-F238E27FC236}">
                <a16:creationId xmlns:a16="http://schemas.microsoft.com/office/drawing/2014/main" id="{AC03CB52-AE05-016B-FA7F-E25D547AF296}"/>
              </a:ext>
            </a:extLst>
          </p:cNvPr>
          <p:cNvSpPr txBox="1"/>
          <p:nvPr/>
        </p:nvSpPr>
        <p:spPr>
          <a:xfrm>
            <a:off x="1530870" y="5720298"/>
            <a:ext cx="2736273" cy="369332"/>
          </a:xfrm>
          <a:prstGeom prst="rect">
            <a:avLst/>
          </a:prstGeom>
          <a:noFill/>
        </p:spPr>
        <p:txBody>
          <a:bodyPr wrap="square">
            <a:spAutoFit/>
          </a:bodyPr>
          <a:lstStyle/>
          <a:p>
            <a:pPr algn="ctr"/>
            <a:r>
              <a:rPr lang="ja-JP" altLang="en-US" dirty="0">
                <a:latin typeface="BIZ UDPゴシック" panose="020B0400000000000000" pitchFamily="50" charset="-128"/>
                <a:ea typeface="BIZ UDPゴシック" panose="020B0400000000000000" pitchFamily="50" charset="-128"/>
              </a:rPr>
              <a:t>多官能エポキシ化合物</a:t>
            </a:r>
          </a:p>
        </p:txBody>
      </p:sp>
      <p:sp>
        <p:nvSpPr>
          <p:cNvPr id="38" name="矢印: 右 37">
            <a:extLst>
              <a:ext uri="{FF2B5EF4-FFF2-40B4-BE49-F238E27FC236}">
                <a16:creationId xmlns:a16="http://schemas.microsoft.com/office/drawing/2014/main" id="{33122460-9D8E-260E-9356-BD7C3351E258}"/>
              </a:ext>
            </a:extLst>
          </p:cNvPr>
          <p:cNvSpPr/>
          <p:nvPr/>
        </p:nvSpPr>
        <p:spPr>
          <a:xfrm>
            <a:off x="5978389" y="2970143"/>
            <a:ext cx="732301" cy="667530"/>
          </a:xfrm>
          <a:prstGeom prst="rightArrow">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40" name="四角形: 角を丸くする 39">
            <a:extLst>
              <a:ext uri="{FF2B5EF4-FFF2-40B4-BE49-F238E27FC236}">
                <a16:creationId xmlns:a16="http://schemas.microsoft.com/office/drawing/2014/main" id="{A72B69AB-20AF-E2AE-26EB-A8795793C79A}"/>
              </a:ext>
            </a:extLst>
          </p:cNvPr>
          <p:cNvSpPr/>
          <p:nvPr/>
        </p:nvSpPr>
        <p:spPr>
          <a:xfrm>
            <a:off x="5330724" y="1500448"/>
            <a:ext cx="567748" cy="3585719"/>
          </a:xfrm>
          <a:prstGeom prst="roundRect">
            <a:avLst/>
          </a:prstGeom>
          <a:solidFill>
            <a:schemeClr val="accent4">
              <a:lumMod val="75000"/>
            </a:schemeClr>
          </a:solidFill>
          <a:ln w="38100">
            <a:solidFill>
              <a:srgbClr val="C00000"/>
            </a:solidFill>
            <a:prstDash val="sysDot"/>
          </a:ln>
          <a:effectLst>
            <a:glow rad="2286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bg1"/>
                </a:solidFill>
                <a:latin typeface="BIZ UDゴシック" panose="020B0400000000000000" pitchFamily="49" charset="-128"/>
                <a:ea typeface="BIZ UDゴシック" panose="020B0400000000000000" pitchFamily="49" charset="-128"/>
              </a:rPr>
              <a:t>廃棄</a:t>
            </a:r>
            <a:endParaRPr kumimoji="1"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ポ</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リ</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エ</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チ</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レ</a:t>
            </a:r>
            <a:endParaRPr lang="en-US" altLang="ja-JP" sz="2000" b="1" dirty="0">
              <a:solidFill>
                <a:schemeClr val="bg1"/>
              </a:solidFill>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ン</a:t>
            </a:r>
            <a:endParaRPr kumimoji="1" lang="ja-JP" altLang="en-US" sz="2000" b="1" dirty="0">
              <a:solidFill>
                <a:schemeClr val="bg1"/>
              </a:solidFill>
              <a:latin typeface="BIZ UDゴシック" panose="020B0400000000000000" pitchFamily="49" charset="-128"/>
              <a:ea typeface="BIZ UDゴシック" panose="020B0400000000000000" pitchFamily="49" charset="-128"/>
            </a:endParaRPr>
          </a:p>
        </p:txBody>
      </p:sp>
      <p:sp>
        <p:nvSpPr>
          <p:cNvPr id="41" name="矢印: 右 40">
            <a:extLst>
              <a:ext uri="{FF2B5EF4-FFF2-40B4-BE49-F238E27FC236}">
                <a16:creationId xmlns:a16="http://schemas.microsoft.com/office/drawing/2014/main" id="{40353D5A-C11A-8606-79BF-37C1262B978A}"/>
              </a:ext>
            </a:extLst>
          </p:cNvPr>
          <p:cNvSpPr/>
          <p:nvPr/>
        </p:nvSpPr>
        <p:spPr>
          <a:xfrm>
            <a:off x="4949953" y="2959542"/>
            <a:ext cx="436728" cy="667530"/>
          </a:xfrm>
          <a:prstGeom prst="rightArrow">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43" name="テキスト ボックス 42">
            <a:extLst>
              <a:ext uri="{FF2B5EF4-FFF2-40B4-BE49-F238E27FC236}">
                <a16:creationId xmlns:a16="http://schemas.microsoft.com/office/drawing/2014/main" id="{BCEFE863-5298-1600-B17A-A8A9E5DF8990}"/>
              </a:ext>
            </a:extLst>
          </p:cNvPr>
          <p:cNvSpPr txBox="1"/>
          <p:nvPr/>
        </p:nvSpPr>
        <p:spPr>
          <a:xfrm rot="2232542">
            <a:off x="123132" y="1632997"/>
            <a:ext cx="1928105" cy="307777"/>
          </a:xfrm>
          <a:prstGeom prst="rect">
            <a:avLst/>
          </a:prstGeom>
          <a:noFill/>
        </p:spPr>
        <p:txBody>
          <a:bodyPr wrap="square">
            <a:spAutoFit/>
          </a:bodyPr>
          <a:lstStyle/>
          <a:p>
            <a:r>
              <a:rPr lang="ja-JP" altLang="en-US" sz="1400" b="1" i="0" dirty="0">
                <a:solidFill>
                  <a:schemeClr val="accent2">
                    <a:lumMod val="50000"/>
                  </a:schemeClr>
                </a:solidFill>
                <a:effectLst/>
                <a:latin typeface="BIZ UDP明朝 Medium" panose="02020500000000000000" pitchFamily="18" charset="-128"/>
                <a:ea typeface="BIZ UDP明朝 Medium" panose="02020500000000000000" pitchFamily="18" charset="-128"/>
              </a:rPr>
              <a:t>混紡繊維から分離</a:t>
            </a:r>
            <a:endParaRPr lang="ja-JP" altLang="en-US" sz="1400" b="1" dirty="0">
              <a:solidFill>
                <a:schemeClr val="accent2">
                  <a:lumMod val="50000"/>
                </a:schemeClr>
              </a:solidFill>
            </a:endParaRPr>
          </a:p>
        </p:txBody>
      </p:sp>
      <p:sp>
        <p:nvSpPr>
          <p:cNvPr id="44" name="テキスト ボックス 43">
            <a:extLst>
              <a:ext uri="{FF2B5EF4-FFF2-40B4-BE49-F238E27FC236}">
                <a16:creationId xmlns:a16="http://schemas.microsoft.com/office/drawing/2014/main" id="{D9CA2ACF-7682-6D42-49ED-6601D4C07CE4}"/>
              </a:ext>
            </a:extLst>
          </p:cNvPr>
          <p:cNvSpPr txBox="1"/>
          <p:nvPr/>
        </p:nvSpPr>
        <p:spPr>
          <a:xfrm rot="20068153">
            <a:off x="740264" y="5004384"/>
            <a:ext cx="1180602" cy="307777"/>
          </a:xfrm>
          <a:prstGeom prst="rect">
            <a:avLst/>
          </a:prstGeom>
          <a:noFill/>
        </p:spPr>
        <p:txBody>
          <a:bodyPr wrap="square">
            <a:spAutoFit/>
          </a:bodyPr>
          <a:lstStyle/>
          <a:p>
            <a:r>
              <a:rPr lang="ja-JP" altLang="en-US" sz="1400" b="1" i="0" dirty="0">
                <a:solidFill>
                  <a:srgbClr val="0070C0"/>
                </a:solidFill>
                <a:effectLst/>
                <a:latin typeface="BIZ UDP明朝 Medium" panose="02020500000000000000" pitchFamily="18" charset="-128"/>
                <a:ea typeface="BIZ UDP明朝 Medium" panose="02020500000000000000" pitchFamily="18" charset="-128"/>
              </a:rPr>
              <a:t>バージン材</a:t>
            </a:r>
            <a:endParaRPr lang="ja-JP" altLang="en-US" sz="1400" b="1" dirty="0">
              <a:solidFill>
                <a:srgbClr val="0070C0"/>
              </a:solidFill>
            </a:endParaRPr>
          </a:p>
        </p:txBody>
      </p:sp>
    </p:spTree>
    <p:extLst>
      <p:ext uri="{BB962C8B-B14F-4D97-AF65-F5344CB8AC3E}">
        <p14:creationId xmlns:p14="http://schemas.microsoft.com/office/powerpoint/2010/main" val="4150364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F1B6F68-9E58-5EF6-F9E5-CBBF3036D8E2}"/>
              </a:ext>
            </a:extLst>
          </p:cNvPr>
          <p:cNvSpPr txBox="1"/>
          <p:nvPr/>
        </p:nvSpPr>
        <p:spPr>
          <a:xfrm>
            <a:off x="1489572" y="120014"/>
            <a:ext cx="9212856" cy="584775"/>
          </a:xfrm>
          <a:prstGeom prst="rect">
            <a:avLst/>
          </a:prstGeom>
          <a:noFill/>
        </p:spPr>
        <p:txBody>
          <a:bodyPr wrap="square" rtlCol="0">
            <a:spAutoFit/>
          </a:bodyPr>
          <a:lstStyle/>
          <a:p>
            <a:pPr algn="ctr"/>
            <a:r>
              <a:rPr kumimoji="1" lang="ja-JP" altLang="en-US" sz="3200" b="1" dirty="0">
                <a:latin typeface="BIZ UDゴシック" panose="020B0400000000000000" pitchFamily="49" charset="-128"/>
                <a:ea typeface="BIZ UDゴシック" panose="020B0400000000000000" pitchFamily="49" charset="-128"/>
              </a:rPr>
              <a:t>廃棄</a:t>
            </a:r>
            <a:r>
              <a:rPr kumimoji="1" lang="ja-JP" altLang="en-US" sz="3200" b="1" dirty="0">
                <a:solidFill>
                  <a:srgbClr val="C00000"/>
                </a:solidFill>
                <a:latin typeface="BIZ UDゴシック" panose="020B0400000000000000" pitchFamily="49" charset="-128"/>
                <a:ea typeface="BIZ UDゴシック" panose="020B0400000000000000" pitchFamily="49" charset="-128"/>
              </a:rPr>
              <a:t>米</a:t>
            </a:r>
            <a:r>
              <a:rPr kumimoji="1" lang="ja-JP" altLang="en-US" sz="3200" b="1" dirty="0">
                <a:latin typeface="BIZ UDゴシック" panose="020B0400000000000000" pitchFamily="49" charset="-128"/>
                <a:ea typeface="BIZ UDゴシック" panose="020B0400000000000000" pitchFamily="49" charset="-128"/>
              </a:rPr>
              <a:t>＋パルプ＝厚紙</a:t>
            </a:r>
            <a:endParaRPr kumimoji="1" lang="ja-JP" altLang="en-US" sz="2400" dirty="0">
              <a:solidFill>
                <a:schemeClr val="bg2">
                  <a:lumMod val="75000"/>
                </a:schemeClr>
              </a:solidFill>
              <a:latin typeface="BIZ UDゴシック" panose="020B0400000000000000" pitchFamily="49" charset="-128"/>
              <a:ea typeface="BIZ UDゴシック" panose="020B0400000000000000" pitchFamily="49" charset="-128"/>
            </a:endParaRPr>
          </a:p>
        </p:txBody>
      </p:sp>
      <p:pic>
        <p:nvPicPr>
          <p:cNvPr id="3074" name="Picture 2" descr="kome-kamiカード紙は米を思わせるナチュラルな色味と独特な風合いが特徴（写真提供／ペーパル）">
            <a:extLst>
              <a:ext uri="{FF2B5EF4-FFF2-40B4-BE49-F238E27FC236}">
                <a16:creationId xmlns:a16="http://schemas.microsoft.com/office/drawing/2014/main" id="{F6C4182B-0F23-481A-BB89-042A4B5ED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31" y="1427507"/>
            <a:ext cx="4572000" cy="3629025"/>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C236B79A-C904-4C52-971E-F055421DA05E}"/>
              </a:ext>
            </a:extLst>
          </p:cNvPr>
          <p:cNvSpPr txBox="1"/>
          <p:nvPr/>
        </p:nvSpPr>
        <p:spPr>
          <a:xfrm>
            <a:off x="1732722" y="5779249"/>
            <a:ext cx="8726556" cy="461665"/>
          </a:xfrm>
          <a:prstGeom prst="rect">
            <a:avLst/>
          </a:prstGeom>
          <a:noFill/>
        </p:spPr>
        <p:txBody>
          <a:bodyPr wrap="square">
            <a:spAutoFit/>
          </a:bodyPr>
          <a:lstStyle/>
          <a:p>
            <a:r>
              <a:rPr lang="ja-JP" altLang="en-US" sz="2400" b="0" i="0" dirty="0">
                <a:solidFill>
                  <a:srgbClr val="000000"/>
                </a:solidFill>
                <a:effectLst/>
                <a:latin typeface="UD デジタル 教科書体 NK-B" panose="02020700000000000000" pitchFamily="18" charset="-128"/>
                <a:ea typeface="UD デジタル 教科書体 NK-B" panose="02020700000000000000" pitchFamily="18" charset="-128"/>
              </a:rPr>
              <a:t>ペーパル（奈良市）が開発した紙素材「</a:t>
            </a:r>
            <a:r>
              <a:rPr lang="en-US" altLang="ja-JP" sz="2400" b="0" i="0" dirty="0" err="1">
                <a:solidFill>
                  <a:srgbClr val="000000"/>
                </a:solidFill>
                <a:effectLst/>
                <a:latin typeface="UD デジタル 教科書体 NK-B" panose="02020700000000000000" pitchFamily="18" charset="-128"/>
                <a:ea typeface="UD デジタル 教科書体 NK-B" panose="02020700000000000000" pitchFamily="18" charset="-128"/>
              </a:rPr>
              <a:t>kome</a:t>
            </a:r>
            <a:r>
              <a:rPr lang="en-US" altLang="ja-JP" sz="2400" b="0" i="0" dirty="0">
                <a:solidFill>
                  <a:srgbClr val="000000"/>
                </a:solidFill>
                <a:effectLst/>
                <a:latin typeface="UD デジタル 教科書体 NK-B" panose="02020700000000000000" pitchFamily="18" charset="-128"/>
                <a:ea typeface="UD デジタル 教科書体 NK-B" panose="02020700000000000000" pitchFamily="18" charset="-128"/>
              </a:rPr>
              <a:t>-kami</a:t>
            </a:r>
            <a:r>
              <a:rPr lang="ja-JP" altLang="en-US" sz="2400" b="0" i="0" dirty="0">
                <a:solidFill>
                  <a:srgbClr val="000000"/>
                </a:solidFill>
                <a:effectLst/>
                <a:latin typeface="UD デジタル 教科書体 NK-B" panose="02020700000000000000" pitchFamily="18" charset="-128"/>
                <a:ea typeface="UD デジタル 教科書体 NK-B" panose="02020700000000000000" pitchFamily="18" charset="-128"/>
              </a:rPr>
              <a:t>（コメカミ）」</a:t>
            </a:r>
            <a:endParaRPr lang="ja-JP" altLang="en-US" sz="2400" dirty="0">
              <a:latin typeface="UD デジタル 教科書体 NK-B" panose="02020700000000000000" pitchFamily="18" charset="-128"/>
              <a:ea typeface="UD デジタル 教科書体 NK-B" panose="02020700000000000000" pitchFamily="18" charset="-128"/>
            </a:endParaRPr>
          </a:p>
        </p:txBody>
      </p:sp>
      <p:pic>
        <p:nvPicPr>
          <p:cNvPr id="3076" name="Picture 4" descr="大栗紙工が開発したノートパッド「Sustainable Pad」は、表紙にkome-kamiカード紙、中紙にkome-kamiを使用。中紙を切り取ればメッセージカードとしても使える。880円（税込み）（写真提供／大栗紙工）">
            <a:extLst>
              <a:ext uri="{FF2B5EF4-FFF2-40B4-BE49-F238E27FC236}">
                <a16:creationId xmlns:a16="http://schemas.microsoft.com/office/drawing/2014/main" id="{958D9FA8-9C7F-4272-9CE7-5C835A996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584669"/>
            <a:ext cx="45720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454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F1B6F68-9E58-5EF6-F9E5-CBBF3036D8E2}"/>
              </a:ext>
            </a:extLst>
          </p:cNvPr>
          <p:cNvSpPr txBox="1"/>
          <p:nvPr/>
        </p:nvSpPr>
        <p:spPr>
          <a:xfrm>
            <a:off x="0" y="253576"/>
            <a:ext cx="12192000" cy="584775"/>
          </a:xfrm>
          <a:prstGeom prst="rect">
            <a:avLst/>
          </a:prstGeom>
          <a:noFill/>
        </p:spPr>
        <p:txBody>
          <a:bodyPr wrap="square" rtlCol="0">
            <a:spAutoFit/>
          </a:bodyPr>
          <a:lstStyle/>
          <a:p>
            <a:pPr algn="ctr"/>
            <a:r>
              <a:rPr kumimoji="1" lang="ja-JP" altLang="en-US" sz="3200" b="1" dirty="0">
                <a:latin typeface="BIZ UDゴシック" panose="020B0400000000000000" pitchFamily="49" charset="-128"/>
                <a:ea typeface="BIZ UDゴシック" panose="020B0400000000000000" pitchFamily="49" charset="-128"/>
              </a:rPr>
              <a:t>アップサイクルではありませんが</a:t>
            </a:r>
            <a:r>
              <a:rPr kumimoji="1" lang="en-US" altLang="ja-JP" sz="3200" b="1" dirty="0">
                <a:latin typeface="BIZ UDゴシック" panose="020B0400000000000000" pitchFamily="49" charset="-128"/>
                <a:ea typeface="BIZ UDゴシック" panose="020B0400000000000000" pitchFamily="49" charset="-128"/>
              </a:rPr>
              <a:t>…</a:t>
            </a:r>
            <a:endParaRPr kumimoji="1" lang="ja-JP" altLang="en-US" sz="2400" dirty="0">
              <a:solidFill>
                <a:schemeClr val="bg2">
                  <a:lumMod val="75000"/>
                </a:schemeClr>
              </a:solidFill>
              <a:latin typeface="BIZ UDゴシック" panose="020B0400000000000000" pitchFamily="49" charset="-128"/>
              <a:ea typeface="BIZ UDゴシック" panose="020B0400000000000000" pitchFamily="49" charset="-128"/>
            </a:endParaRPr>
          </a:p>
        </p:txBody>
      </p:sp>
      <p:sp>
        <p:nvSpPr>
          <p:cNvPr id="7" name="テキスト ボックス 6">
            <a:extLst>
              <a:ext uri="{FF2B5EF4-FFF2-40B4-BE49-F238E27FC236}">
                <a16:creationId xmlns:a16="http://schemas.microsoft.com/office/drawing/2014/main" id="{B532B435-98BF-46AE-8E95-535E745DFCF9}"/>
              </a:ext>
            </a:extLst>
          </p:cNvPr>
          <p:cNvSpPr txBox="1"/>
          <p:nvPr/>
        </p:nvSpPr>
        <p:spPr>
          <a:xfrm>
            <a:off x="215758" y="838351"/>
            <a:ext cx="11835830" cy="5416868"/>
          </a:xfrm>
          <a:prstGeom prst="rect">
            <a:avLst/>
          </a:prstGeom>
          <a:noFill/>
        </p:spPr>
        <p:txBody>
          <a:bodyPr wrap="square">
            <a:spAutoFit/>
          </a:bodyPr>
          <a:lstStyle/>
          <a:p>
            <a:r>
              <a:rPr lang="ja-JP" altLang="en-US" dirty="0">
                <a:solidFill>
                  <a:srgbClr val="333333"/>
                </a:solidFill>
                <a:latin typeface="BIZ UDPゴシック" panose="020B0400000000000000" pitchFamily="50" charset="-128"/>
                <a:ea typeface="BIZ UDPゴシック" panose="020B0400000000000000" pitchFamily="50" charset="-128"/>
              </a:rPr>
              <a:t>紙の原料を</a:t>
            </a:r>
            <a:r>
              <a:rPr lang="ja-JP" altLang="en-US" sz="4000" dirty="0">
                <a:solidFill>
                  <a:srgbClr val="C00000"/>
                </a:solidFill>
                <a:latin typeface="BIZ UDPゴシック" panose="020B0400000000000000" pitchFamily="50" charset="-128"/>
                <a:ea typeface="BIZ UDPゴシック" panose="020B0400000000000000" pitchFamily="50" charset="-128"/>
              </a:rPr>
              <a:t>大麻</a:t>
            </a:r>
            <a:r>
              <a:rPr lang="ja-JP" altLang="en-US" dirty="0">
                <a:solidFill>
                  <a:srgbClr val="333333"/>
                </a:solidFill>
                <a:latin typeface="BIZ UDPゴシック" panose="020B0400000000000000" pitchFamily="50" charset="-128"/>
                <a:ea typeface="BIZ UDPゴシック" panose="020B0400000000000000" pitchFamily="50" charset="-128"/>
              </a:rPr>
              <a:t>に替えてみる・・・</a:t>
            </a:r>
            <a:endParaRPr lang="en-US" altLang="ja-JP" dirty="0">
              <a:solidFill>
                <a:srgbClr val="333333"/>
              </a:solidFill>
              <a:latin typeface="BIZ UDPゴシック" panose="020B0400000000000000" pitchFamily="50" charset="-128"/>
              <a:ea typeface="BIZ UDPゴシック" panose="020B0400000000000000" pitchFamily="50" charset="-128"/>
            </a:endParaRPr>
          </a:p>
          <a:p>
            <a:br>
              <a:rPr lang="ja-JP" altLang="en-US" dirty="0">
                <a:latin typeface="BIZ UDPゴシック" panose="020B0400000000000000" pitchFamily="50" charset="-128"/>
                <a:ea typeface="BIZ UDPゴシック" panose="020B0400000000000000" pitchFamily="50" charset="-128"/>
              </a:rPr>
            </a:br>
            <a:r>
              <a:rPr lang="ja-JP" altLang="en-US" b="0" i="0" dirty="0">
                <a:solidFill>
                  <a:srgbClr val="333333"/>
                </a:solidFill>
                <a:effectLst/>
                <a:latin typeface="BIZ UDPゴシック" panose="020B0400000000000000" pitchFamily="50" charset="-128"/>
                <a:ea typeface="BIZ UDPゴシック" panose="020B0400000000000000" pitchFamily="50" charset="-128"/>
              </a:rPr>
              <a:t>　大麻紙は、世界経済とエコロジーに大きく貢献できます。紙を作るために行われた森林破壊は、生態系や土壌や水系を弱らせているだけではなく、地球温暖化の大きな原因となっているともいわれています。</a:t>
            </a:r>
            <a:br>
              <a:rPr lang="ja-JP" altLang="en-US" dirty="0">
                <a:latin typeface="BIZ UDPゴシック" panose="020B0400000000000000" pitchFamily="50" charset="-128"/>
                <a:ea typeface="BIZ UDPゴシック" panose="020B0400000000000000" pitchFamily="50" charset="-128"/>
              </a:rPr>
            </a:br>
            <a:br>
              <a:rPr lang="ja-JP" altLang="en-US" dirty="0">
                <a:latin typeface="BIZ UDPゴシック" panose="020B0400000000000000" pitchFamily="50" charset="-128"/>
                <a:ea typeface="BIZ UDPゴシック" panose="020B0400000000000000" pitchFamily="50" charset="-128"/>
              </a:rPr>
            </a:br>
            <a:r>
              <a:rPr lang="ja-JP" altLang="en-US" b="0" i="0" dirty="0">
                <a:solidFill>
                  <a:srgbClr val="333333"/>
                </a:solidFill>
                <a:effectLst/>
                <a:latin typeface="BIZ UDPゴシック" panose="020B0400000000000000" pitchFamily="50" charset="-128"/>
                <a:ea typeface="BIZ UDPゴシック" panose="020B0400000000000000" pitchFamily="50" charset="-128"/>
              </a:rPr>
              <a:t>　大麻を他の一年草などとともに紙の原料として使用すると、紙を作るための森林破壊を行わなくて済むようになります。</a:t>
            </a:r>
            <a:br>
              <a:rPr lang="ja-JP" altLang="en-US" dirty="0">
                <a:latin typeface="BIZ UDPゴシック" panose="020B0400000000000000" pitchFamily="50" charset="-128"/>
                <a:ea typeface="BIZ UDPゴシック" panose="020B0400000000000000" pitchFamily="50" charset="-128"/>
              </a:rPr>
            </a:br>
            <a:br>
              <a:rPr lang="ja-JP" altLang="en-US" dirty="0">
                <a:latin typeface="BIZ UDPゴシック" panose="020B0400000000000000" pitchFamily="50" charset="-128"/>
                <a:ea typeface="BIZ UDPゴシック" panose="020B0400000000000000" pitchFamily="50" charset="-128"/>
              </a:rPr>
            </a:br>
            <a:r>
              <a:rPr lang="ja-JP" altLang="en-US" b="0" i="0" dirty="0">
                <a:solidFill>
                  <a:srgbClr val="333333"/>
                </a:solidFill>
                <a:effectLst/>
                <a:latin typeface="BIZ UDPゴシック" panose="020B0400000000000000" pitchFamily="50" charset="-128"/>
                <a:ea typeface="BIZ UDPゴシック" panose="020B0400000000000000" pitchFamily="50" charset="-128"/>
              </a:rPr>
              <a:t>　 大麻からどのくらいの紙が作れるかというと、同じ面積辺りの森林と大麻畑では、大麻の方が森林より四倍も多くの紙ができるといわれています。しかも、伐採 された森林が再生するまでには</a:t>
            </a:r>
            <a:r>
              <a:rPr lang="en-US" altLang="ja-JP" b="0" i="0" dirty="0">
                <a:solidFill>
                  <a:srgbClr val="333333"/>
                </a:solidFill>
                <a:effectLst/>
                <a:latin typeface="BIZ UDPゴシック" panose="020B0400000000000000" pitchFamily="50" charset="-128"/>
                <a:ea typeface="BIZ UDPゴシック" panose="020B0400000000000000" pitchFamily="50" charset="-128"/>
              </a:rPr>
              <a:t>50</a:t>
            </a:r>
            <a:r>
              <a:rPr lang="ja-JP" altLang="en-US" b="0" i="0" dirty="0">
                <a:solidFill>
                  <a:srgbClr val="333333"/>
                </a:solidFill>
                <a:effectLst/>
                <a:latin typeface="BIZ UDPゴシック" panose="020B0400000000000000" pitchFamily="50" charset="-128"/>
                <a:ea typeface="BIZ UDPゴシック" panose="020B0400000000000000" pitchFamily="50" charset="-128"/>
              </a:rPr>
              <a:t>年以上もかかるのに対して、産業用大麻は約９０日で３ｍくらいまで成長するので毎年栽培が出来ます。</a:t>
            </a:r>
            <a:br>
              <a:rPr lang="ja-JP" altLang="en-US" dirty="0">
                <a:latin typeface="BIZ UDPゴシック" panose="020B0400000000000000" pitchFamily="50" charset="-128"/>
                <a:ea typeface="BIZ UDPゴシック" panose="020B0400000000000000" pitchFamily="50" charset="-128"/>
              </a:rPr>
            </a:br>
            <a:br>
              <a:rPr lang="ja-JP" altLang="en-US" dirty="0">
                <a:latin typeface="BIZ UDPゴシック" panose="020B0400000000000000" pitchFamily="50" charset="-128"/>
                <a:ea typeface="BIZ UDPゴシック" panose="020B0400000000000000" pitchFamily="50" charset="-128"/>
              </a:rPr>
            </a:br>
            <a:r>
              <a:rPr lang="ja-JP" altLang="en-US" b="0" i="0" dirty="0">
                <a:solidFill>
                  <a:srgbClr val="333333"/>
                </a:solidFill>
                <a:effectLst/>
                <a:latin typeface="BIZ UDPゴシック" panose="020B0400000000000000" pitchFamily="50" charset="-128"/>
                <a:ea typeface="BIZ UDPゴシック" panose="020B0400000000000000" pitchFamily="50" charset="-128"/>
              </a:rPr>
              <a:t>　ちなみに、ヨーロッパの土地の全面積の約</a:t>
            </a:r>
            <a:r>
              <a:rPr lang="en-US" altLang="ja-JP" b="0" i="0" dirty="0">
                <a:solidFill>
                  <a:srgbClr val="333333"/>
                </a:solidFill>
                <a:effectLst/>
                <a:latin typeface="BIZ UDPゴシック" panose="020B0400000000000000" pitchFamily="50" charset="-128"/>
                <a:ea typeface="BIZ UDPゴシック" panose="020B0400000000000000" pitchFamily="50" charset="-128"/>
              </a:rPr>
              <a:t>14</a:t>
            </a:r>
            <a:r>
              <a:rPr lang="ja-JP" altLang="en-US" b="0" i="0" dirty="0">
                <a:solidFill>
                  <a:srgbClr val="333333"/>
                </a:solidFill>
                <a:effectLst/>
                <a:latin typeface="BIZ UDPゴシック" panose="020B0400000000000000" pitchFamily="50" charset="-128"/>
                <a:ea typeface="BIZ UDPゴシック" panose="020B0400000000000000" pitchFamily="50" charset="-128"/>
              </a:rPr>
              <a:t>％の土地で紙を作るために大麻を栽培すると世界中の紙がまかなえるとまで言われています。</a:t>
            </a:r>
            <a:br>
              <a:rPr lang="ja-JP" altLang="en-US" dirty="0">
                <a:latin typeface="BIZ UDPゴシック" panose="020B0400000000000000" pitchFamily="50" charset="-128"/>
                <a:ea typeface="BIZ UDPゴシック" panose="020B0400000000000000" pitchFamily="50" charset="-128"/>
              </a:rPr>
            </a:br>
            <a:br>
              <a:rPr lang="ja-JP" altLang="en-US" dirty="0">
                <a:latin typeface="BIZ UDPゴシック" panose="020B0400000000000000" pitchFamily="50" charset="-128"/>
                <a:ea typeface="BIZ UDPゴシック" panose="020B0400000000000000" pitchFamily="50" charset="-128"/>
              </a:rPr>
            </a:br>
            <a:r>
              <a:rPr lang="ja-JP" altLang="en-US" b="0" i="0" dirty="0">
                <a:solidFill>
                  <a:srgbClr val="333333"/>
                </a:solidFill>
                <a:effectLst/>
                <a:latin typeface="BIZ UDPゴシック" panose="020B0400000000000000" pitchFamily="50" charset="-128"/>
                <a:ea typeface="BIZ UDPゴシック" panose="020B0400000000000000" pitchFamily="50" charset="-128"/>
              </a:rPr>
              <a:t>　さらに、木材から紙を作るのには途中工程でたくさんの化学薬品を必要とされますが、大麻などの一年草は紙を作るのに必要なセルロースがたくさん含まれているので化学薬品をほとんど使用せずに木材紙よりも上質で丈夫な紙を作ることが出来ます。</a:t>
            </a:r>
            <a:endParaRPr lang="ja-JP" altLang="en-US"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E434061-E8A1-4C10-BBEA-CB069EA0D25F}"/>
              </a:ext>
            </a:extLst>
          </p:cNvPr>
          <p:cNvSpPr txBox="1"/>
          <p:nvPr/>
        </p:nvSpPr>
        <p:spPr>
          <a:xfrm>
            <a:off x="1928194" y="6327181"/>
            <a:ext cx="8361293" cy="338554"/>
          </a:xfrm>
          <a:prstGeom prst="rect">
            <a:avLst/>
          </a:prstGeom>
          <a:noFill/>
        </p:spPr>
        <p:txBody>
          <a:bodyPr wrap="square">
            <a:spAutoFit/>
          </a:bodyPr>
          <a:lstStyle/>
          <a:p>
            <a:r>
              <a:rPr lang="en-US" altLang="ja-JP" sz="1600" dirty="0">
                <a:latin typeface="BIZ UDPゴシック" panose="020B0400000000000000" pitchFamily="50" charset="-128"/>
                <a:ea typeface="BIZ UDPゴシック" panose="020B0400000000000000" pitchFamily="50" charset="-128"/>
                <a:hlinkClick r:id="rId2"/>
              </a:rPr>
              <a:t>https://mixi.jp/view_diary.pl?id=1951869819&amp;owner_id=33738144</a:t>
            </a:r>
            <a:r>
              <a:rPr lang="ja-JP" altLang="en-US" sz="1600" dirty="0">
                <a:latin typeface="BIZ UDPゴシック" panose="020B0400000000000000" pitchFamily="50" charset="-128"/>
                <a:ea typeface="BIZ UDPゴシック" panose="020B0400000000000000" pitchFamily="50" charset="-128"/>
              </a:rPr>
              <a:t>　</a:t>
            </a:r>
          </a:p>
        </p:txBody>
      </p:sp>
    </p:spTree>
    <p:extLst>
      <p:ext uri="{BB962C8B-B14F-4D97-AF65-F5344CB8AC3E}">
        <p14:creationId xmlns:p14="http://schemas.microsoft.com/office/powerpoint/2010/main" val="2488873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592311" y="0"/>
            <a:ext cx="3599686" cy="6854952"/>
          </a:xfrm>
          <a:prstGeom prst="rect">
            <a:avLst/>
          </a:prstGeom>
        </p:spPr>
      </p:pic>
      <p:grpSp>
        <p:nvGrpSpPr>
          <p:cNvPr id="3" name="object 3"/>
          <p:cNvGrpSpPr/>
          <p:nvPr/>
        </p:nvGrpSpPr>
        <p:grpSpPr>
          <a:xfrm>
            <a:off x="0" y="0"/>
            <a:ext cx="11105515" cy="6858000"/>
            <a:chOff x="0" y="0"/>
            <a:chExt cx="11105515" cy="6858000"/>
          </a:xfrm>
        </p:grpSpPr>
        <p:pic>
          <p:nvPicPr>
            <p:cNvPr id="4" name="object 4"/>
            <p:cNvPicPr/>
            <p:nvPr/>
          </p:nvPicPr>
          <p:blipFill>
            <a:blip r:embed="rId3" cstate="print"/>
            <a:stretch>
              <a:fillRect/>
            </a:stretch>
          </p:blipFill>
          <p:spPr>
            <a:xfrm>
              <a:off x="0" y="0"/>
              <a:ext cx="6095999" cy="6857999"/>
            </a:xfrm>
            <a:prstGeom prst="rect">
              <a:avLst/>
            </a:prstGeom>
          </p:spPr>
        </p:pic>
        <p:pic>
          <p:nvPicPr>
            <p:cNvPr id="5" name="object 5"/>
            <p:cNvPicPr/>
            <p:nvPr/>
          </p:nvPicPr>
          <p:blipFill>
            <a:blip r:embed="rId4" cstate="print"/>
            <a:stretch>
              <a:fillRect/>
            </a:stretch>
          </p:blipFill>
          <p:spPr>
            <a:xfrm>
              <a:off x="944880" y="0"/>
              <a:ext cx="10160506" cy="6854951"/>
            </a:xfrm>
            <a:prstGeom prst="rect">
              <a:avLst/>
            </a:prstGeom>
          </p:spPr>
        </p:pic>
      </p:grpSp>
      <p:pic>
        <p:nvPicPr>
          <p:cNvPr id="6" name="object 6"/>
          <p:cNvPicPr/>
          <p:nvPr/>
        </p:nvPicPr>
        <p:blipFill>
          <a:blip r:embed="rId5" cstate="print"/>
          <a:stretch>
            <a:fillRect/>
          </a:stretch>
        </p:blipFill>
        <p:spPr>
          <a:xfrm>
            <a:off x="11186159" y="0"/>
            <a:ext cx="1005839" cy="1536191"/>
          </a:xfrm>
          <a:prstGeom prst="rect">
            <a:avLst/>
          </a:prstGeom>
        </p:spPr>
      </p:pic>
      <p:pic>
        <p:nvPicPr>
          <p:cNvPr id="7" name="object 7"/>
          <p:cNvPicPr/>
          <p:nvPr/>
        </p:nvPicPr>
        <p:blipFill>
          <a:blip r:embed="rId6" cstate="print"/>
          <a:stretch>
            <a:fillRect/>
          </a:stretch>
        </p:blipFill>
        <p:spPr>
          <a:xfrm>
            <a:off x="1554480" y="4942332"/>
            <a:ext cx="1725167" cy="1877567"/>
          </a:xfrm>
          <a:prstGeom prst="rect">
            <a:avLst/>
          </a:prstGeom>
        </p:spPr>
      </p:pic>
      <p:pic>
        <p:nvPicPr>
          <p:cNvPr id="8" name="object 8"/>
          <p:cNvPicPr/>
          <p:nvPr/>
        </p:nvPicPr>
        <p:blipFill>
          <a:blip r:embed="rId7" cstate="print"/>
          <a:stretch>
            <a:fillRect/>
          </a:stretch>
        </p:blipFill>
        <p:spPr>
          <a:xfrm>
            <a:off x="3358896" y="5375147"/>
            <a:ext cx="848867" cy="60959"/>
          </a:xfrm>
          <a:prstGeom prst="rect">
            <a:avLst/>
          </a:prstGeom>
        </p:spPr>
      </p:pic>
      <p:sp>
        <p:nvSpPr>
          <p:cNvPr id="9" name="object 9"/>
          <p:cNvSpPr/>
          <p:nvPr/>
        </p:nvSpPr>
        <p:spPr>
          <a:xfrm>
            <a:off x="2526273" y="5040318"/>
            <a:ext cx="86995" cy="145415"/>
          </a:xfrm>
          <a:custGeom>
            <a:avLst/>
            <a:gdLst/>
            <a:ahLst/>
            <a:cxnLst/>
            <a:rect l="l" t="t" r="r" b="b"/>
            <a:pathLst>
              <a:path w="86994" h="145414">
                <a:moveTo>
                  <a:pt x="0" y="144818"/>
                </a:moveTo>
                <a:lnTo>
                  <a:pt x="767" y="93459"/>
                </a:lnTo>
                <a:lnTo>
                  <a:pt x="17364" y="49096"/>
                </a:lnTo>
                <a:lnTo>
                  <a:pt x="46995" y="16389"/>
                </a:lnTo>
                <a:lnTo>
                  <a:pt x="86868" y="0"/>
                </a:lnTo>
              </a:path>
            </a:pathLst>
          </a:custGeom>
          <a:ln w="6350">
            <a:solidFill>
              <a:srgbClr val="000000"/>
            </a:solidFill>
          </a:ln>
        </p:spPr>
        <p:txBody>
          <a:bodyPr wrap="square" lIns="0" tIns="0" rIns="0" bIns="0" rtlCol="0"/>
          <a:lstStyle/>
          <a:p>
            <a:endParaRPr/>
          </a:p>
        </p:txBody>
      </p:sp>
      <p:sp>
        <p:nvSpPr>
          <p:cNvPr id="10" name="object 10"/>
          <p:cNvSpPr txBox="1">
            <a:spLocks noGrp="1"/>
          </p:cNvSpPr>
          <p:nvPr>
            <p:ph type="title"/>
          </p:nvPr>
        </p:nvSpPr>
        <p:spPr>
          <a:xfrm>
            <a:off x="2667377" y="2980614"/>
            <a:ext cx="6883400" cy="843821"/>
          </a:xfrm>
          <a:prstGeom prst="rect">
            <a:avLst/>
          </a:prstGeom>
        </p:spPr>
        <p:txBody>
          <a:bodyPr vert="horz" wrap="square" lIns="0" tIns="12700" rIns="0" bIns="0" rtlCol="0">
            <a:spAutoFit/>
          </a:bodyPr>
          <a:lstStyle/>
          <a:p>
            <a:pPr marL="12700" algn="ctr">
              <a:lnSpc>
                <a:spcPct val="100000"/>
              </a:lnSpc>
              <a:spcBef>
                <a:spcPts val="100"/>
              </a:spcBef>
            </a:pPr>
            <a:r>
              <a:rPr lang="ja-JP" altLang="en-US" sz="5400" b="1" spc="-5" dirty="0">
                <a:latin typeface="UD デジタル 教科書体 NK-B" panose="02020700000000000000" pitchFamily="18" charset="-128"/>
                <a:ea typeface="UD デジタル 教科書体 NK-B" panose="02020700000000000000" pitchFamily="18" charset="-128"/>
                <a:cs typeface="UD デジタル 教科書体 NP-B"/>
              </a:rPr>
              <a:t>おわり</a:t>
            </a:r>
            <a:endParaRPr sz="5400" dirty="0">
              <a:latin typeface="UD デジタル 教科書体 NK-B" panose="02020700000000000000" pitchFamily="18" charset="-128"/>
              <a:ea typeface="UD デジタル 教科書体 NK-B" panose="02020700000000000000" pitchFamily="18" charset="-128"/>
              <a:cs typeface="UD デジタル 教科書体 NP-B"/>
            </a:endParaRPr>
          </a:p>
        </p:txBody>
      </p:sp>
      <p:grpSp>
        <p:nvGrpSpPr>
          <p:cNvPr id="11" name="object 11"/>
          <p:cNvGrpSpPr/>
          <p:nvPr/>
        </p:nvGrpSpPr>
        <p:grpSpPr>
          <a:xfrm>
            <a:off x="0" y="5977128"/>
            <a:ext cx="12192000" cy="881380"/>
            <a:chOff x="0" y="5977128"/>
            <a:chExt cx="12192000" cy="881380"/>
          </a:xfrm>
        </p:grpSpPr>
        <p:pic>
          <p:nvPicPr>
            <p:cNvPr id="12" name="object 12"/>
            <p:cNvPicPr/>
            <p:nvPr/>
          </p:nvPicPr>
          <p:blipFill>
            <a:blip r:embed="rId8" cstate="print"/>
            <a:stretch>
              <a:fillRect/>
            </a:stretch>
          </p:blipFill>
          <p:spPr>
            <a:xfrm>
              <a:off x="10213847" y="5977128"/>
              <a:ext cx="653795" cy="652271"/>
            </a:xfrm>
            <a:prstGeom prst="rect">
              <a:avLst/>
            </a:prstGeom>
          </p:spPr>
        </p:pic>
        <p:pic>
          <p:nvPicPr>
            <p:cNvPr id="13" name="object 13"/>
            <p:cNvPicPr/>
            <p:nvPr/>
          </p:nvPicPr>
          <p:blipFill>
            <a:blip r:embed="rId9" cstate="print"/>
            <a:stretch>
              <a:fillRect/>
            </a:stretch>
          </p:blipFill>
          <p:spPr>
            <a:xfrm>
              <a:off x="3121152" y="6400800"/>
              <a:ext cx="475487" cy="455675"/>
            </a:xfrm>
            <a:prstGeom prst="rect">
              <a:avLst/>
            </a:prstGeom>
          </p:spPr>
        </p:pic>
        <p:pic>
          <p:nvPicPr>
            <p:cNvPr id="14" name="object 14"/>
            <p:cNvPicPr/>
            <p:nvPr/>
          </p:nvPicPr>
          <p:blipFill>
            <a:blip r:embed="rId9" cstate="print"/>
            <a:stretch>
              <a:fillRect/>
            </a:stretch>
          </p:blipFill>
          <p:spPr>
            <a:xfrm>
              <a:off x="3049524" y="6400800"/>
              <a:ext cx="475487" cy="455675"/>
            </a:xfrm>
            <a:prstGeom prst="rect">
              <a:avLst/>
            </a:prstGeom>
          </p:spPr>
        </p:pic>
        <p:pic>
          <p:nvPicPr>
            <p:cNvPr id="15" name="object 15"/>
            <p:cNvPicPr/>
            <p:nvPr/>
          </p:nvPicPr>
          <p:blipFill>
            <a:blip r:embed="rId10" cstate="print"/>
            <a:stretch>
              <a:fillRect/>
            </a:stretch>
          </p:blipFill>
          <p:spPr>
            <a:xfrm>
              <a:off x="4392167" y="6394704"/>
              <a:ext cx="222503" cy="220979"/>
            </a:xfrm>
            <a:prstGeom prst="rect">
              <a:avLst/>
            </a:prstGeom>
          </p:spPr>
        </p:pic>
        <p:pic>
          <p:nvPicPr>
            <p:cNvPr id="16" name="object 16"/>
            <p:cNvPicPr/>
            <p:nvPr/>
          </p:nvPicPr>
          <p:blipFill>
            <a:blip r:embed="rId11" cstate="print"/>
            <a:stretch>
              <a:fillRect/>
            </a:stretch>
          </p:blipFill>
          <p:spPr>
            <a:xfrm>
              <a:off x="4607052" y="6455664"/>
              <a:ext cx="1211579" cy="82295"/>
            </a:xfrm>
            <a:prstGeom prst="rect">
              <a:avLst/>
            </a:prstGeom>
          </p:spPr>
        </p:pic>
        <p:pic>
          <p:nvPicPr>
            <p:cNvPr id="17" name="object 17"/>
            <p:cNvPicPr/>
            <p:nvPr/>
          </p:nvPicPr>
          <p:blipFill>
            <a:blip r:embed="rId12" cstate="print"/>
            <a:stretch>
              <a:fillRect/>
            </a:stretch>
          </p:blipFill>
          <p:spPr>
            <a:xfrm>
              <a:off x="3055620" y="6501384"/>
              <a:ext cx="9136380" cy="356616"/>
            </a:xfrm>
            <a:prstGeom prst="rect">
              <a:avLst/>
            </a:prstGeom>
          </p:spPr>
        </p:pic>
        <p:pic>
          <p:nvPicPr>
            <p:cNvPr id="18" name="object 18"/>
            <p:cNvPicPr/>
            <p:nvPr/>
          </p:nvPicPr>
          <p:blipFill>
            <a:blip r:embed="rId13" cstate="print"/>
            <a:stretch>
              <a:fillRect/>
            </a:stretch>
          </p:blipFill>
          <p:spPr>
            <a:xfrm>
              <a:off x="3410648" y="6564992"/>
              <a:ext cx="1023112" cy="254227"/>
            </a:xfrm>
            <a:prstGeom prst="rect">
              <a:avLst/>
            </a:prstGeom>
          </p:spPr>
        </p:pic>
        <p:pic>
          <p:nvPicPr>
            <p:cNvPr id="19" name="object 19"/>
            <p:cNvPicPr/>
            <p:nvPr/>
          </p:nvPicPr>
          <p:blipFill>
            <a:blip r:embed="rId10" cstate="print"/>
            <a:stretch>
              <a:fillRect/>
            </a:stretch>
          </p:blipFill>
          <p:spPr>
            <a:xfrm>
              <a:off x="7883652" y="6359651"/>
              <a:ext cx="220979" cy="220979"/>
            </a:xfrm>
            <a:prstGeom prst="rect">
              <a:avLst/>
            </a:prstGeom>
          </p:spPr>
        </p:pic>
        <p:pic>
          <p:nvPicPr>
            <p:cNvPr id="20" name="object 20"/>
            <p:cNvPicPr/>
            <p:nvPr/>
          </p:nvPicPr>
          <p:blipFill>
            <a:blip r:embed="rId11" cstate="print"/>
            <a:stretch>
              <a:fillRect/>
            </a:stretch>
          </p:blipFill>
          <p:spPr>
            <a:xfrm>
              <a:off x="8098535" y="6420612"/>
              <a:ext cx="1211579" cy="80771"/>
            </a:xfrm>
            <a:prstGeom prst="rect">
              <a:avLst/>
            </a:prstGeom>
          </p:spPr>
        </p:pic>
        <p:pic>
          <p:nvPicPr>
            <p:cNvPr id="21" name="object 21"/>
            <p:cNvPicPr/>
            <p:nvPr/>
          </p:nvPicPr>
          <p:blipFill>
            <a:blip r:embed="rId10" cstate="print"/>
            <a:stretch>
              <a:fillRect/>
            </a:stretch>
          </p:blipFill>
          <p:spPr>
            <a:xfrm>
              <a:off x="6213347" y="6350508"/>
              <a:ext cx="224027" cy="219455"/>
            </a:xfrm>
            <a:prstGeom prst="rect">
              <a:avLst/>
            </a:prstGeom>
          </p:spPr>
        </p:pic>
        <p:pic>
          <p:nvPicPr>
            <p:cNvPr id="22" name="object 22"/>
            <p:cNvPicPr/>
            <p:nvPr/>
          </p:nvPicPr>
          <p:blipFill>
            <a:blip r:embed="rId11" cstate="print"/>
            <a:stretch>
              <a:fillRect/>
            </a:stretch>
          </p:blipFill>
          <p:spPr>
            <a:xfrm>
              <a:off x="6428232" y="6409944"/>
              <a:ext cx="1213103" cy="80771"/>
            </a:xfrm>
            <a:prstGeom prst="rect">
              <a:avLst/>
            </a:prstGeom>
          </p:spPr>
        </p:pic>
        <p:pic>
          <p:nvPicPr>
            <p:cNvPr id="23" name="object 23"/>
            <p:cNvPicPr/>
            <p:nvPr/>
          </p:nvPicPr>
          <p:blipFill>
            <a:blip r:embed="rId14" cstate="print"/>
            <a:stretch>
              <a:fillRect/>
            </a:stretch>
          </p:blipFill>
          <p:spPr>
            <a:xfrm>
              <a:off x="0" y="6521196"/>
              <a:ext cx="3227831" cy="335279"/>
            </a:xfrm>
            <a:prstGeom prst="rect">
              <a:avLst/>
            </a:prstGeom>
          </p:spPr>
        </p:pic>
      </p:grpSp>
      <p:pic>
        <p:nvPicPr>
          <p:cNvPr id="24" name="object 24"/>
          <p:cNvPicPr/>
          <p:nvPr/>
        </p:nvPicPr>
        <p:blipFill>
          <a:blip r:embed="rId10" cstate="print"/>
          <a:stretch>
            <a:fillRect/>
          </a:stretch>
        </p:blipFill>
        <p:spPr>
          <a:xfrm>
            <a:off x="3096767" y="5314188"/>
            <a:ext cx="222503" cy="220979"/>
          </a:xfrm>
          <a:prstGeom prst="rect">
            <a:avLst/>
          </a:prstGeom>
        </p:spPr>
      </p:pic>
      <p:pic>
        <p:nvPicPr>
          <p:cNvPr id="25" name="object 25"/>
          <p:cNvPicPr/>
          <p:nvPr/>
        </p:nvPicPr>
        <p:blipFill>
          <a:blip r:embed="rId15" cstate="print"/>
          <a:stretch>
            <a:fillRect/>
          </a:stretch>
        </p:blipFill>
        <p:spPr>
          <a:xfrm>
            <a:off x="4357115" y="4529328"/>
            <a:ext cx="335279" cy="233171"/>
          </a:xfrm>
          <a:prstGeom prst="rect">
            <a:avLst/>
          </a:prstGeom>
        </p:spPr>
      </p:pic>
      <p:pic>
        <p:nvPicPr>
          <p:cNvPr id="26" name="object 26"/>
          <p:cNvPicPr/>
          <p:nvPr/>
        </p:nvPicPr>
        <p:blipFill>
          <a:blip r:embed="rId16" cstate="print"/>
          <a:stretch>
            <a:fillRect/>
          </a:stretch>
        </p:blipFill>
        <p:spPr>
          <a:xfrm>
            <a:off x="8691905" y="4567072"/>
            <a:ext cx="358762" cy="269125"/>
          </a:xfrm>
          <a:prstGeom prst="rect">
            <a:avLst/>
          </a:prstGeom>
        </p:spPr>
      </p:pic>
      <p:pic>
        <p:nvPicPr>
          <p:cNvPr id="27" name="object 27"/>
          <p:cNvPicPr/>
          <p:nvPr/>
        </p:nvPicPr>
        <p:blipFill>
          <a:blip r:embed="rId17" cstate="print"/>
          <a:stretch>
            <a:fillRect/>
          </a:stretch>
        </p:blipFill>
        <p:spPr>
          <a:xfrm>
            <a:off x="7641335" y="1022603"/>
            <a:ext cx="1589531" cy="941831"/>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6D21EA-F90F-4882-A2C5-BED548B44581}"/>
              </a:ext>
            </a:extLst>
          </p:cNvPr>
          <p:cNvPicPr>
            <a:picLocks noChangeAspect="1"/>
          </p:cNvPicPr>
          <p:nvPr/>
        </p:nvPicPr>
        <p:blipFill>
          <a:blip r:embed="rId2"/>
          <a:stretch>
            <a:fillRect/>
          </a:stretch>
        </p:blipFill>
        <p:spPr>
          <a:xfrm>
            <a:off x="728520" y="0"/>
            <a:ext cx="7077359" cy="6858000"/>
          </a:xfrm>
          <a:prstGeom prst="rect">
            <a:avLst/>
          </a:prstGeom>
        </p:spPr>
      </p:pic>
      <p:sp>
        <p:nvSpPr>
          <p:cNvPr id="6" name="テキスト ボックス 5">
            <a:extLst>
              <a:ext uri="{FF2B5EF4-FFF2-40B4-BE49-F238E27FC236}">
                <a16:creationId xmlns:a16="http://schemas.microsoft.com/office/drawing/2014/main" id="{858C5151-0D46-4AE0-BA83-739DA30261D4}"/>
              </a:ext>
            </a:extLst>
          </p:cNvPr>
          <p:cNvSpPr txBox="1"/>
          <p:nvPr/>
        </p:nvSpPr>
        <p:spPr>
          <a:xfrm>
            <a:off x="112967" y="789214"/>
            <a:ext cx="615553" cy="5279571"/>
          </a:xfrm>
          <a:prstGeom prst="rect">
            <a:avLst/>
          </a:prstGeom>
          <a:noFill/>
        </p:spPr>
        <p:txBody>
          <a:bodyPr vert="eaVert"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カーボン・ナノ・オニオン</a:t>
            </a:r>
          </a:p>
        </p:txBody>
      </p:sp>
      <p:pic>
        <p:nvPicPr>
          <p:cNvPr id="6146" name="Picture 2">
            <a:extLst>
              <a:ext uri="{FF2B5EF4-FFF2-40B4-BE49-F238E27FC236}">
                <a16:creationId xmlns:a16="http://schemas.microsoft.com/office/drawing/2014/main" id="{0FE1F955-F38B-4298-85D1-7D9D28397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1432" y="1713345"/>
            <a:ext cx="3324763" cy="435544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1F8FEBFC-D4ED-400F-82C1-B901447EFD62}"/>
              </a:ext>
            </a:extLst>
          </p:cNvPr>
          <p:cNvSpPr txBox="1"/>
          <p:nvPr/>
        </p:nvSpPr>
        <p:spPr>
          <a:xfrm>
            <a:off x="7805879" y="88097"/>
            <a:ext cx="4273154" cy="1815882"/>
          </a:xfrm>
          <a:prstGeom prst="rect">
            <a:avLst/>
          </a:prstGeom>
          <a:noFill/>
        </p:spPr>
        <p:txBody>
          <a:bodyPr wrap="square">
            <a:spAutoFit/>
          </a:bodyPr>
          <a:lstStyle/>
          <a:p>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カーボンナノオニオンの合成及び生成メカニズムの解明に関する研究論文「</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Fabrication of ultra-bright carbon nano-onions via a one-step microwave pyrolysis of fish scale waste in seconds</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」が高く評価され、英国王立化学会が刊行する学術雑誌</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Green Chemistry</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誌</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(Impact Factor: 10.182)</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の</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Back Cover</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および</a:t>
            </a:r>
            <a:r>
              <a:rPr lang="en-US" altLang="ja-JP" sz="1400" b="0" i="0" dirty="0">
                <a:solidFill>
                  <a:srgbClr val="000000"/>
                </a:solidFill>
                <a:effectLst/>
                <a:latin typeface="BIZ UDPゴシック" panose="020B0400000000000000" pitchFamily="50" charset="-128"/>
                <a:ea typeface="BIZ UDPゴシック" panose="020B0400000000000000" pitchFamily="50" charset="-128"/>
              </a:rPr>
              <a:t>Cover Profile</a:t>
            </a:r>
            <a:r>
              <a:rPr lang="ja-JP" altLang="en-US" sz="1400" b="0" i="0" dirty="0">
                <a:solidFill>
                  <a:srgbClr val="000000"/>
                </a:solidFill>
                <a:effectLst/>
                <a:latin typeface="BIZ UDPゴシック" panose="020B0400000000000000" pitchFamily="50" charset="-128"/>
                <a:ea typeface="BIZ UDPゴシック" panose="020B0400000000000000" pitchFamily="50" charset="-128"/>
              </a:rPr>
              <a:t>に選ばれました。</a:t>
            </a:r>
            <a:endParaRPr lang="ja-JP" altLang="en-US" sz="14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C557BBEB-E37B-4CC8-909B-281661E51CAD}"/>
              </a:ext>
            </a:extLst>
          </p:cNvPr>
          <p:cNvSpPr txBox="1"/>
          <p:nvPr/>
        </p:nvSpPr>
        <p:spPr>
          <a:xfrm>
            <a:off x="7838731" y="6217308"/>
            <a:ext cx="4307102" cy="461665"/>
          </a:xfrm>
          <a:prstGeom prst="rect">
            <a:avLst/>
          </a:prstGeom>
          <a:noFill/>
        </p:spPr>
        <p:txBody>
          <a:bodyPr wrap="square">
            <a:spAutoFit/>
          </a:bodyPr>
          <a:lstStyle/>
          <a:p>
            <a:pPr algn="ctr"/>
            <a:r>
              <a:rPr lang="ja-JP" altLang="en-US" sz="1200" b="0" i="0" dirty="0">
                <a:solidFill>
                  <a:srgbClr val="000000"/>
                </a:solidFill>
                <a:effectLst/>
                <a:latin typeface="BIZ UDP明朝 Medium" panose="02020500000000000000" pitchFamily="18" charset="-128"/>
                <a:ea typeface="BIZ UDP明朝 Medium" panose="02020500000000000000" pitchFamily="18" charset="-128"/>
              </a:rPr>
              <a:t>英国王立化学会が刊行する学術雑誌 </a:t>
            </a:r>
            <a:r>
              <a:rPr lang="en-US" altLang="ja-JP" sz="1200" b="0" i="0" dirty="0">
                <a:solidFill>
                  <a:srgbClr val="000000"/>
                </a:solidFill>
                <a:effectLst/>
                <a:latin typeface="BIZ UDP明朝 Medium" panose="02020500000000000000" pitchFamily="18" charset="-128"/>
                <a:ea typeface="BIZ UDP明朝 Medium" panose="02020500000000000000" pitchFamily="18" charset="-128"/>
              </a:rPr>
              <a:t>『Green Chemistry</a:t>
            </a:r>
            <a:r>
              <a:rPr lang="ja-JP" altLang="en-US" sz="1200" b="0" i="0" dirty="0">
                <a:solidFill>
                  <a:srgbClr val="000000"/>
                </a:solidFill>
                <a:effectLst/>
                <a:latin typeface="BIZ UDP明朝 Medium" panose="02020500000000000000" pitchFamily="18" charset="-128"/>
                <a:ea typeface="BIZ UDP明朝 Medium" panose="02020500000000000000" pitchFamily="18" charset="-128"/>
              </a:rPr>
              <a:t>誌</a:t>
            </a:r>
            <a:r>
              <a:rPr lang="en-US" altLang="ja-JP" sz="1200" b="0" i="0" dirty="0">
                <a:solidFill>
                  <a:srgbClr val="000000"/>
                </a:solidFill>
                <a:effectLst/>
                <a:latin typeface="BIZ UDP明朝 Medium" panose="02020500000000000000" pitchFamily="18" charset="-128"/>
                <a:ea typeface="BIZ UDP明朝 Medium" panose="02020500000000000000" pitchFamily="18" charset="-128"/>
              </a:rPr>
              <a:t>』</a:t>
            </a:r>
            <a:r>
              <a:rPr lang="ja-JP" altLang="en-US" sz="1200" b="0" i="0" dirty="0">
                <a:solidFill>
                  <a:srgbClr val="000000"/>
                </a:solidFill>
                <a:effectLst/>
                <a:latin typeface="BIZ UDP明朝 Medium" panose="02020500000000000000" pitchFamily="18" charset="-128"/>
                <a:ea typeface="BIZ UDP明朝 Medium" panose="02020500000000000000" pitchFamily="18" charset="-128"/>
              </a:rPr>
              <a:t>　</a:t>
            </a:r>
            <a:r>
              <a:rPr lang="en-US" altLang="ja-JP" sz="1200" b="0" i="0" dirty="0">
                <a:solidFill>
                  <a:srgbClr val="000000"/>
                </a:solidFill>
                <a:effectLst/>
                <a:latin typeface="BIZ UDP明朝 Medium" panose="02020500000000000000" pitchFamily="18" charset="-128"/>
                <a:ea typeface="BIZ UDP明朝 Medium" panose="02020500000000000000" pitchFamily="18" charset="-128"/>
              </a:rPr>
              <a:t>(Impact Factor: 10.182)</a:t>
            </a:r>
            <a:r>
              <a:rPr lang="ja-JP" altLang="en-US" sz="1200" b="0" i="0" dirty="0">
                <a:solidFill>
                  <a:srgbClr val="000000"/>
                </a:solidFill>
                <a:effectLst/>
                <a:latin typeface="BIZ UDP明朝 Medium" panose="02020500000000000000" pitchFamily="18" charset="-128"/>
                <a:ea typeface="BIZ UDP明朝 Medium" panose="02020500000000000000" pitchFamily="18" charset="-128"/>
              </a:rPr>
              <a:t>の</a:t>
            </a:r>
            <a:r>
              <a:rPr lang="en-US" altLang="ja-JP" sz="1200" b="0" i="0" dirty="0">
                <a:solidFill>
                  <a:srgbClr val="000000"/>
                </a:solidFill>
                <a:effectLst/>
                <a:latin typeface="BIZ UDP明朝 Medium" panose="02020500000000000000" pitchFamily="18" charset="-128"/>
                <a:ea typeface="BIZ UDP明朝 Medium" panose="02020500000000000000" pitchFamily="18" charset="-128"/>
              </a:rPr>
              <a:t>Back Cover</a:t>
            </a:r>
            <a:endParaRPr lang="ja-JP" altLang="en-US" sz="12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34036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B9429B1A-B7B2-4AA6-AA14-E7B57D9AE36D}"/>
              </a:ext>
            </a:extLst>
          </p:cNvPr>
          <p:cNvPicPr>
            <a:picLocks noChangeAspect="1"/>
          </p:cNvPicPr>
          <p:nvPr/>
        </p:nvPicPr>
        <p:blipFill>
          <a:blip r:embed="rId2"/>
          <a:stretch>
            <a:fillRect/>
          </a:stretch>
        </p:blipFill>
        <p:spPr>
          <a:xfrm>
            <a:off x="6946347" y="860962"/>
            <a:ext cx="3473465" cy="3240794"/>
          </a:xfrm>
          <a:prstGeom prst="rect">
            <a:avLst/>
          </a:prstGeom>
          <a:effectLst>
            <a:glow rad="63500">
              <a:schemeClr val="accent3">
                <a:satMod val="175000"/>
                <a:alpha val="40000"/>
              </a:schemeClr>
            </a:glow>
          </a:effectLst>
        </p:spPr>
      </p:pic>
      <p:sp>
        <p:nvSpPr>
          <p:cNvPr id="2" name="四角形: 角を丸くする 1">
            <a:extLst>
              <a:ext uri="{FF2B5EF4-FFF2-40B4-BE49-F238E27FC236}">
                <a16:creationId xmlns:a16="http://schemas.microsoft.com/office/drawing/2014/main" id="{952F7831-F12B-4C50-9F50-3725F6B7A321}"/>
              </a:ext>
            </a:extLst>
          </p:cNvPr>
          <p:cNvSpPr/>
          <p:nvPr/>
        </p:nvSpPr>
        <p:spPr>
          <a:xfrm>
            <a:off x="1450283" y="3365806"/>
            <a:ext cx="3626427" cy="1151448"/>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BIZ UDPゴシック" panose="020B0400000000000000" pitchFamily="50" charset="-128"/>
                <a:ea typeface="BIZ UDPゴシック" panose="020B0400000000000000" pitchFamily="50" charset="-128"/>
              </a:rPr>
              <a:t>廃棄された魚の鱗</a:t>
            </a:r>
            <a:endParaRPr kumimoji="1" lang="en-US" altLang="ja-JP" sz="2400" b="1" dirty="0">
              <a:solidFill>
                <a:schemeClr val="tx1"/>
              </a:solidFill>
              <a:latin typeface="BIZ UDPゴシック" panose="020B0400000000000000" pitchFamily="50" charset="-128"/>
              <a:ea typeface="BIZ UDPゴシック" panose="020B0400000000000000" pitchFamily="50" charset="-128"/>
            </a:endParaRPr>
          </a:p>
          <a:p>
            <a:pPr algn="ctr"/>
            <a:r>
              <a:rPr lang="ja-JP" altLang="en-US" sz="2400" b="1" dirty="0">
                <a:solidFill>
                  <a:schemeClr val="tx1"/>
                </a:solidFill>
                <a:latin typeface="BIZ UDPゴシック" panose="020B0400000000000000" pitchFamily="50" charset="-128"/>
                <a:ea typeface="BIZ UDPゴシック" panose="020B0400000000000000" pitchFamily="50" charset="-128"/>
              </a:rPr>
              <a:t>（主成分：コラーゲン）</a:t>
            </a:r>
            <a:endParaRPr kumimoji="1" lang="ja-JP" altLang="en-US" sz="2400" b="1" dirty="0">
              <a:solidFill>
                <a:schemeClr val="tx1"/>
              </a:solidFill>
              <a:latin typeface="BIZ UDPゴシック" panose="020B0400000000000000" pitchFamily="50" charset="-128"/>
              <a:ea typeface="BIZ UDPゴシック" panose="020B0400000000000000" pitchFamily="50" charset="-128"/>
            </a:endParaRPr>
          </a:p>
        </p:txBody>
      </p:sp>
      <p:grpSp>
        <p:nvGrpSpPr>
          <p:cNvPr id="23" name="グループ化 22">
            <a:extLst>
              <a:ext uri="{FF2B5EF4-FFF2-40B4-BE49-F238E27FC236}">
                <a16:creationId xmlns:a16="http://schemas.microsoft.com/office/drawing/2014/main" id="{C0C4BDC2-FF08-4106-9F7F-323A84D72DF8}"/>
              </a:ext>
            </a:extLst>
          </p:cNvPr>
          <p:cNvGrpSpPr/>
          <p:nvPr/>
        </p:nvGrpSpPr>
        <p:grpSpPr>
          <a:xfrm>
            <a:off x="1693608" y="260892"/>
            <a:ext cx="3139784" cy="2874041"/>
            <a:chOff x="4729593" y="1418343"/>
            <a:chExt cx="2410691" cy="1262512"/>
          </a:xfrm>
          <a:effectLst>
            <a:glow rad="228600">
              <a:schemeClr val="accent2">
                <a:satMod val="175000"/>
                <a:alpha val="40000"/>
              </a:schemeClr>
            </a:glow>
          </a:effectLst>
        </p:grpSpPr>
        <p:grpSp>
          <p:nvGrpSpPr>
            <p:cNvPr id="7" name="グループ化 6">
              <a:extLst>
                <a:ext uri="{FF2B5EF4-FFF2-40B4-BE49-F238E27FC236}">
                  <a16:creationId xmlns:a16="http://schemas.microsoft.com/office/drawing/2014/main" id="{2DDE2188-766B-439D-8F4A-334C9F153B10}"/>
                </a:ext>
              </a:extLst>
            </p:cNvPr>
            <p:cNvGrpSpPr/>
            <p:nvPr/>
          </p:nvGrpSpPr>
          <p:grpSpPr>
            <a:xfrm rot="10800000">
              <a:off x="4729593" y="2192481"/>
              <a:ext cx="2410691" cy="488374"/>
              <a:chOff x="2916380" y="1808017"/>
              <a:chExt cx="2410691" cy="488374"/>
            </a:xfrm>
          </p:grpSpPr>
          <p:sp>
            <p:nvSpPr>
              <p:cNvPr id="5" name="円弧 4">
                <a:extLst>
                  <a:ext uri="{FF2B5EF4-FFF2-40B4-BE49-F238E27FC236}">
                    <a16:creationId xmlns:a16="http://schemas.microsoft.com/office/drawing/2014/main" id="{FDEF4453-AAC4-4E87-8614-AA8A06B865BA}"/>
                  </a:ext>
                </a:extLst>
              </p:cNvPr>
              <p:cNvSpPr/>
              <p:nvPr/>
            </p:nvSpPr>
            <p:spPr>
              <a:xfrm>
                <a:off x="2916380" y="1808018"/>
                <a:ext cx="2410691" cy="488373"/>
              </a:xfrm>
              <a:custGeom>
                <a:avLst/>
                <a:gdLst>
                  <a:gd name="connsiteX0" fmla="*/ 1205346 w 2410691"/>
                  <a:gd name="connsiteY0" fmla="*/ 0 h 488373"/>
                  <a:gd name="connsiteX1" fmla="*/ 2410692 w 2410691"/>
                  <a:gd name="connsiteY1" fmla="*/ 244187 h 488373"/>
                  <a:gd name="connsiteX2" fmla="*/ 1832126 w 2410691"/>
                  <a:gd name="connsiteY2" fmla="*/ 244187 h 488373"/>
                  <a:gd name="connsiteX3" fmla="*/ 1205346 w 2410691"/>
                  <a:gd name="connsiteY3" fmla="*/ 244187 h 488373"/>
                  <a:gd name="connsiteX4" fmla="*/ 1205346 w 2410691"/>
                  <a:gd name="connsiteY4" fmla="*/ 0 h 488373"/>
                  <a:gd name="connsiteX0" fmla="*/ 1205346 w 2410691"/>
                  <a:gd name="connsiteY0" fmla="*/ 0 h 488373"/>
                  <a:gd name="connsiteX1" fmla="*/ 2410692 w 2410691"/>
                  <a:gd name="connsiteY1" fmla="*/ 244187 h 488373"/>
                </a:gdLst>
                <a:ahLst/>
                <a:cxnLst>
                  <a:cxn ang="0">
                    <a:pos x="connsiteX0" y="connsiteY0"/>
                  </a:cxn>
                  <a:cxn ang="0">
                    <a:pos x="connsiteX1" y="connsiteY1"/>
                  </a:cxn>
                </a:cxnLst>
                <a:rect l="l" t="t" r="r" b="b"/>
                <a:pathLst>
                  <a:path w="2410691" h="488373" stroke="0" extrusionOk="0">
                    <a:moveTo>
                      <a:pt x="1205346" y="0"/>
                    </a:moveTo>
                    <a:cubicBezTo>
                      <a:pt x="1896791" y="-17982"/>
                      <a:pt x="2390238" y="114414"/>
                      <a:pt x="2410692" y="244187"/>
                    </a:cubicBezTo>
                    <a:cubicBezTo>
                      <a:pt x="2194422" y="246997"/>
                      <a:pt x="2047754" y="232233"/>
                      <a:pt x="1832126" y="244187"/>
                    </a:cubicBezTo>
                    <a:cubicBezTo>
                      <a:pt x="1616498" y="256141"/>
                      <a:pt x="1430587" y="274871"/>
                      <a:pt x="1205346" y="244187"/>
                    </a:cubicBezTo>
                    <a:cubicBezTo>
                      <a:pt x="1195009" y="126132"/>
                      <a:pt x="1210920" y="108461"/>
                      <a:pt x="1205346" y="0"/>
                    </a:cubicBezTo>
                    <a:close/>
                  </a:path>
                  <a:path w="2410691" h="488373" fill="none" extrusionOk="0">
                    <a:moveTo>
                      <a:pt x="1205346" y="0"/>
                    </a:moveTo>
                    <a:cubicBezTo>
                      <a:pt x="1868408" y="9195"/>
                      <a:pt x="2392639" y="86640"/>
                      <a:pt x="2410692" y="244187"/>
                    </a:cubicBezTo>
                  </a:path>
                  <a:path w="2410691" h="488373" fill="none" stroke="0" extrusionOk="0">
                    <a:moveTo>
                      <a:pt x="1205346" y="0"/>
                    </a:moveTo>
                    <a:cubicBezTo>
                      <a:pt x="1869521" y="-28705"/>
                      <a:pt x="2406708" y="123826"/>
                      <a:pt x="2410692" y="244187"/>
                    </a:cubicBezTo>
                  </a:path>
                </a:pathLst>
              </a:custGeom>
              <a:ln w="38100">
                <a:solidFill>
                  <a:srgbClr val="C00000"/>
                </a:solidFill>
                <a:prstDash val="sysDash"/>
                <a:extLst>
                  <a:ext uri="{C807C97D-BFC1-408E-A445-0C87EB9F89A2}">
                    <ask:lineSketchStyleProps xmlns:ask="http://schemas.microsoft.com/office/drawing/2018/sketchyshapes" sd="120281196">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円弧 5">
                <a:extLst>
                  <a:ext uri="{FF2B5EF4-FFF2-40B4-BE49-F238E27FC236}">
                    <a16:creationId xmlns:a16="http://schemas.microsoft.com/office/drawing/2014/main" id="{133FCADD-3005-4613-A498-4AE218FB69EB}"/>
                  </a:ext>
                </a:extLst>
              </p:cNvPr>
              <p:cNvSpPr/>
              <p:nvPr/>
            </p:nvSpPr>
            <p:spPr>
              <a:xfrm flipH="1">
                <a:off x="3013360" y="1808017"/>
                <a:ext cx="2216729" cy="488373"/>
              </a:xfrm>
              <a:custGeom>
                <a:avLst/>
                <a:gdLst>
                  <a:gd name="connsiteX0" fmla="*/ 1108365 w 2216729"/>
                  <a:gd name="connsiteY0" fmla="*/ 0 h 488373"/>
                  <a:gd name="connsiteX1" fmla="*/ 2216730 w 2216729"/>
                  <a:gd name="connsiteY1" fmla="*/ 244187 h 488373"/>
                  <a:gd name="connsiteX2" fmla="*/ 1695798 w 2216729"/>
                  <a:gd name="connsiteY2" fmla="*/ 244187 h 488373"/>
                  <a:gd name="connsiteX3" fmla="*/ 1108365 w 2216729"/>
                  <a:gd name="connsiteY3" fmla="*/ 244187 h 488373"/>
                  <a:gd name="connsiteX4" fmla="*/ 1108365 w 2216729"/>
                  <a:gd name="connsiteY4" fmla="*/ 0 h 488373"/>
                  <a:gd name="connsiteX0" fmla="*/ 1108365 w 2216729"/>
                  <a:gd name="connsiteY0" fmla="*/ 0 h 488373"/>
                  <a:gd name="connsiteX1" fmla="*/ 2216730 w 2216729"/>
                  <a:gd name="connsiteY1" fmla="*/ 244187 h 488373"/>
                </a:gdLst>
                <a:ahLst/>
                <a:cxnLst>
                  <a:cxn ang="0">
                    <a:pos x="connsiteX0" y="connsiteY0"/>
                  </a:cxn>
                  <a:cxn ang="0">
                    <a:pos x="connsiteX1" y="connsiteY1"/>
                  </a:cxn>
                </a:cxnLst>
                <a:rect l="l" t="t" r="r" b="b"/>
                <a:pathLst>
                  <a:path w="2216729" h="488373" stroke="0" extrusionOk="0">
                    <a:moveTo>
                      <a:pt x="1108365" y="0"/>
                    </a:moveTo>
                    <a:cubicBezTo>
                      <a:pt x="1744980" y="13793"/>
                      <a:pt x="2188367" y="124564"/>
                      <a:pt x="2216730" y="244187"/>
                    </a:cubicBezTo>
                    <a:cubicBezTo>
                      <a:pt x="2036172" y="222616"/>
                      <a:pt x="1817637" y="252287"/>
                      <a:pt x="1695798" y="244187"/>
                    </a:cubicBezTo>
                    <a:cubicBezTo>
                      <a:pt x="1573959" y="236087"/>
                      <a:pt x="1336068" y="261547"/>
                      <a:pt x="1108365" y="244187"/>
                    </a:cubicBezTo>
                    <a:cubicBezTo>
                      <a:pt x="1104859" y="180523"/>
                      <a:pt x="1115380" y="76219"/>
                      <a:pt x="1108365" y="0"/>
                    </a:cubicBezTo>
                    <a:close/>
                  </a:path>
                  <a:path w="2216729" h="488373" fill="none" extrusionOk="0">
                    <a:moveTo>
                      <a:pt x="1108365" y="0"/>
                    </a:moveTo>
                    <a:cubicBezTo>
                      <a:pt x="1713932" y="3765"/>
                      <a:pt x="2224296" y="109989"/>
                      <a:pt x="2216730" y="244187"/>
                    </a:cubicBezTo>
                  </a:path>
                  <a:path w="2216729" h="488373" fill="none" stroke="0" extrusionOk="0">
                    <a:moveTo>
                      <a:pt x="1108365" y="0"/>
                    </a:moveTo>
                    <a:cubicBezTo>
                      <a:pt x="1701051" y="9393"/>
                      <a:pt x="2199376" y="89387"/>
                      <a:pt x="2216730" y="244187"/>
                    </a:cubicBezTo>
                  </a:path>
                </a:pathLst>
              </a:custGeom>
              <a:ln w="38100">
                <a:solidFill>
                  <a:srgbClr val="C00000"/>
                </a:solidFill>
                <a:prstDash val="sysDash"/>
                <a:extLst>
                  <a:ext uri="{C807C97D-BFC1-408E-A445-0C87EB9F89A2}">
                    <ask:lineSketchStyleProps xmlns:ask="http://schemas.microsoft.com/office/drawing/2018/sketchyshapes" sd="725416032">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9C527DF1-5F76-40BE-A7F6-8E4C0A7B74F5}"/>
                </a:ext>
              </a:extLst>
            </p:cNvPr>
            <p:cNvGrpSpPr/>
            <p:nvPr/>
          </p:nvGrpSpPr>
          <p:grpSpPr>
            <a:xfrm rot="10800000">
              <a:off x="5052576" y="2047005"/>
              <a:ext cx="1764723" cy="488374"/>
              <a:chOff x="2916380" y="1808017"/>
              <a:chExt cx="2410691" cy="488374"/>
            </a:xfrm>
          </p:grpSpPr>
          <p:sp>
            <p:nvSpPr>
              <p:cNvPr id="9" name="円弧 8">
                <a:extLst>
                  <a:ext uri="{FF2B5EF4-FFF2-40B4-BE49-F238E27FC236}">
                    <a16:creationId xmlns:a16="http://schemas.microsoft.com/office/drawing/2014/main" id="{EDF0976B-EADC-4865-A7B5-CEAB54A04ACC}"/>
                  </a:ext>
                </a:extLst>
              </p:cNvPr>
              <p:cNvSpPr/>
              <p:nvPr/>
            </p:nvSpPr>
            <p:spPr>
              <a:xfrm>
                <a:off x="2916380" y="1808018"/>
                <a:ext cx="2410691" cy="488373"/>
              </a:xfrm>
              <a:custGeom>
                <a:avLst/>
                <a:gdLst>
                  <a:gd name="connsiteX0" fmla="*/ 1205346 w 2410691"/>
                  <a:gd name="connsiteY0" fmla="*/ 0 h 488373"/>
                  <a:gd name="connsiteX1" fmla="*/ 2410692 w 2410691"/>
                  <a:gd name="connsiteY1" fmla="*/ 244187 h 488373"/>
                  <a:gd name="connsiteX2" fmla="*/ 1795966 w 2410691"/>
                  <a:gd name="connsiteY2" fmla="*/ 244187 h 488373"/>
                  <a:gd name="connsiteX3" fmla="*/ 1205346 w 2410691"/>
                  <a:gd name="connsiteY3" fmla="*/ 244187 h 488373"/>
                  <a:gd name="connsiteX4" fmla="*/ 1205346 w 2410691"/>
                  <a:gd name="connsiteY4" fmla="*/ 0 h 488373"/>
                  <a:gd name="connsiteX0" fmla="*/ 1205346 w 2410691"/>
                  <a:gd name="connsiteY0" fmla="*/ 0 h 488373"/>
                  <a:gd name="connsiteX1" fmla="*/ 2410692 w 2410691"/>
                  <a:gd name="connsiteY1" fmla="*/ 244187 h 488373"/>
                </a:gdLst>
                <a:ahLst/>
                <a:cxnLst>
                  <a:cxn ang="0">
                    <a:pos x="connsiteX0" y="connsiteY0"/>
                  </a:cxn>
                  <a:cxn ang="0">
                    <a:pos x="connsiteX1" y="connsiteY1"/>
                  </a:cxn>
                </a:cxnLst>
                <a:rect l="l" t="t" r="r" b="b"/>
                <a:pathLst>
                  <a:path w="2410691" h="488373" stroke="0" extrusionOk="0">
                    <a:moveTo>
                      <a:pt x="1205346" y="0"/>
                    </a:moveTo>
                    <a:cubicBezTo>
                      <a:pt x="1873759" y="-3699"/>
                      <a:pt x="2396519" y="132498"/>
                      <a:pt x="2410692" y="244187"/>
                    </a:cubicBezTo>
                    <a:cubicBezTo>
                      <a:pt x="2235182" y="241898"/>
                      <a:pt x="2092575" y="216470"/>
                      <a:pt x="1795966" y="244187"/>
                    </a:cubicBezTo>
                    <a:cubicBezTo>
                      <a:pt x="1499357" y="271904"/>
                      <a:pt x="1455204" y="272539"/>
                      <a:pt x="1205346" y="244187"/>
                    </a:cubicBezTo>
                    <a:cubicBezTo>
                      <a:pt x="1198094" y="178728"/>
                      <a:pt x="1216895" y="55973"/>
                      <a:pt x="1205346" y="0"/>
                    </a:cubicBezTo>
                    <a:close/>
                  </a:path>
                  <a:path w="2410691" h="488373" fill="none" extrusionOk="0">
                    <a:moveTo>
                      <a:pt x="1205346" y="0"/>
                    </a:moveTo>
                    <a:cubicBezTo>
                      <a:pt x="1852146" y="-18012"/>
                      <a:pt x="2393906" y="96799"/>
                      <a:pt x="2410692" y="244187"/>
                    </a:cubicBezTo>
                  </a:path>
                  <a:path w="2410691" h="488373" fill="none" stroke="0" extrusionOk="0">
                    <a:moveTo>
                      <a:pt x="1205346" y="0"/>
                    </a:moveTo>
                    <a:cubicBezTo>
                      <a:pt x="1883330" y="-1662"/>
                      <a:pt x="2412410" y="129666"/>
                      <a:pt x="2410692" y="244187"/>
                    </a:cubicBezTo>
                  </a:path>
                </a:pathLst>
              </a:custGeom>
              <a:ln w="38100">
                <a:solidFill>
                  <a:srgbClr val="C00000"/>
                </a:solidFill>
                <a:prstDash val="sysDash"/>
                <a:extLst>
                  <a:ext uri="{C807C97D-BFC1-408E-A445-0C87EB9F89A2}">
                    <ask:lineSketchStyleProps xmlns:ask="http://schemas.microsoft.com/office/drawing/2018/sketchyshapes" sd="3440660185">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円弧 9">
                <a:extLst>
                  <a:ext uri="{FF2B5EF4-FFF2-40B4-BE49-F238E27FC236}">
                    <a16:creationId xmlns:a16="http://schemas.microsoft.com/office/drawing/2014/main" id="{7BAB5C78-9CA4-4E76-9917-07600BF0A35B}"/>
                  </a:ext>
                </a:extLst>
              </p:cNvPr>
              <p:cNvSpPr/>
              <p:nvPr/>
            </p:nvSpPr>
            <p:spPr>
              <a:xfrm flipH="1">
                <a:off x="3013360" y="1808017"/>
                <a:ext cx="2216729" cy="488373"/>
              </a:xfrm>
              <a:custGeom>
                <a:avLst/>
                <a:gdLst>
                  <a:gd name="connsiteX0" fmla="*/ 1108365 w 2216729"/>
                  <a:gd name="connsiteY0" fmla="*/ 0 h 488373"/>
                  <a:gd name="connsiteX1" fmla="*/ 2216730 w 2216729"/>
                  <a:gd name="connsiteY1" fmla="*/ 244187 h 488373"/>
                  <a:gd name="connsiteX2" fmla="*/ 1673631 w 2216729"/>
                  <a:gd name="connsiteY2" fmla="*/ 244187 h 488373"/>
                  <a:gd name="connsiteX3" fmla="*/ 1108365 w 2216729"/>
                  <a:gd name="connsiteY3" fmla="*/ 244187 h 488373"/>
                  <a:gd name="connsiteX4" fmla="*/ 1108365 w 2216729"/>
                  <a:gd name="connsiteY4" fmla="*/ 0 h 488373"/>
                  <a:gd name="connsiteX0" fmla="*/ 1108365 w 2216729"/>
                  <a:gd name="connsiteY0" fmla="*/ 0 h 488373"/>
                  <a:gd name="connsiteX1" fmla="*/ 2216730 w 2216729"/>
                  <a:gd name="connsiteY1" fmla="*/ 244187 h 488373"/>
                </a:gdLst>
                <a:ahLst/>
                <a:cxnLst>
                  <a:cxn ang="0">
                    <a:pos x="connsiteX0" y="connsiteY0"/>
                  </a:cxn>
                  <a:cxn ang="0">
                    <a:pos x="connsiteX1" y="connsiteY1"/>
                  </a:cxn>
                </a:cxnLst>
                <a:rect l="l" t="t" r="r" b="b"/>
                <a:pathLst>
                  <a:path w="2216729" h="488373" stroke="0" extrusionOk="0">
                    <a:moveTo>
                      <a:pt x="1108365" y="0"/>
                    </a:moveTo>
                    <a:cubicBezTo>
                      <a:pt x="1723119" y="-2908"/>
                      <a:pt x="2190831" y="98990"/>
                      <a:pt x="2216730" y="244187"/>
                    </a:cubicBezTo>
                    <a:cubicBezTo>
                      <a:pt x="2048372" y="227092"/>
                      <a:pt x="1871251" y="266976"/>
                      <a:pt x="1673631" y="244187"/>
                    </a:cubicBezTo>
                    <a:cubicBezTo>
                      <a:pt x="1476011" y="221398"/>
                      <a:pt x="1350056" y="239151"/>
                      <a:pt x="1108365" y="244187"/>
                    </a:cubicBezTo>
                    <a:cubicBezTo>
                      <a:pt x="1112534" y="130294"/>
                      <a:pt x="1113178" y="78030"/>
                      <a:pt x="1108365" y="0"/>
                    </a:cubicBezTo>
                    <a:close/>
                  </a:path>
                  <a:path w="2216729" h="488373" fill="none" extrusionOk="0">
                    <a:moveTo>
                      <a:pt x="1108365" y="0"/>
                    </a:moveTo>
                    <a:cubicBezTo>
                      <a:pt x="1728498" y="439"/>
                      <a:pt x="2235771" y="101826"/>
                      <a:pt x="2216730" y="244187"/>
                    </a:cubicBezTo>
                  </a:path>
                  <a:path w="2216729" h="488373" fill="none" stroke="0" extrusionOk="0">
                    <a:moveTo>
                      <a:pt x="1108365" y="0"/>
                    </a:moveTo>
                    <a:cubicBezTo>
                      <a:pt x="1744813" y="-20952"/>
                      <a:pt x="2247555" y="120538"/>
                      <a:pt x="2216730" y="244187"/>
                    </a:cubicBezTo>
                  </a:path>
                </a:pathLst>
              </a:custGeom>
              <a:ln w="38100">
                <a:solidFill>
                  <a:srgbClr val="C00000"/>
                </a:solidFill>
                <a:prstDash val="sysDash"/>
                <a:extLst>
                  <a:ext uri="{C807C97D-BFC1-408E-A445-0C87EB9F89A2}">
                    <ask:lineSketchStyleProps xmlns:ask="http://schemas.microsoft.com/office/drawing/2018/sketchyshapes" sd="364657623">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E92C246D-DF31-4E31-81A7-625C509E3B29}"/>
                </a:ext>
              </a:extLst>
            </p:cNvPr>
            <p:cNvGrpSpPr/>
            <p:nvPr/>
          </p:nvGrpSpPr>
          <p:grpSpPr>
            <a:xfrm rot="10800000">
              <a:off x="5258224" y="1875556"/>
              <a:ext cx="1353425" cy="488374"/>
              <a:chOff x="2916380" y="1808017"/>
              <a:chExt cx="2410691" cy="488374"/>
            </a:xfrm>
          </p:grpSpPr>
          <p:sp>
            <p:nvSpPr>
              <p:cNvPr id="12" name="円弧 11">
                <a:extLst>
                  <a:ext uri="{FF2B5EF4-FFF2-40B4-BE49-F238E27FC236}">
                    <a16:creationId xmlns:a16="http://schemas.microsoft.com/office/drawing/2014/main" id="{023176D5-AE5F-457B-B089-7FEE833F2871}"/>
                  </a:ext>
                </a:extLst>
              </p:cNvPr>
              <p:cNvSpPr/>
              <p:nvPr/>
            </p:nvSpPr>
            <p:spPr>
              <a:xfrm>
                <a:off x="2916380" y="1808018"/>
                <a:ext cx="2410691" cy="488373"/>
              </a:xfrm>
              <a:custGeom>
                <a:avLst/>
                <a:gdLst>
                  <a:gd name="connsiteX0" fmla="*/ 1205346 w 2410691"/>
                  <a:gd name="connsiteY0" fmla="*/ 0 h 488373"/>
                  <a:gd name="connsiteX1" fmla="*/ 2410692 w 2410691"/>
                  <a:gd name="connsiteY1" fmla="*/ 244187 h 488373"/>
                  <a:gd name="connsiteX2" fmla="*/ 1844179 w 2410691"/>
                  <a:gd name="connsiteY2" fmla="*/ 244187 h 488373"/>
                  <a:gd name="connsiteX3" fmla="*/ 1205346 w 2410691"/>
                  <a:gd name="connsiteY3" fmla="*/ 244187 h 488373"/>
                  <a:gd name="connsiteX4" fmla="*/ 1205346 w 2410691"/>
                  <a:gd name="connsiteY4" fmla="*/ 0 h 488373"/>
                  <a:gd name="connsiteX0" fmla="*/ 1205346 w 2410691"/>
                  <a:gd name="connsiteY0" fmla="*/ 0 h 488373"/>
                  <a:gd name="connsiteX1" fmla="*/ 2410692 w 2410691"/>
                  <a:gd name="connsiteY1" fmla="*/ 244187 h 488373"/>
                </a:gdLst>
                <a:ahLst/>
                <a:cxnLst>
                  <a:cxn ang="0">
                    <a:pos x="connsiteX0" y="connsiteY0"/>
                  </a:cxn>
                  <a:cxn ang="0">
                    <a:pos x="connsiteX1" y="connsiteY1"/>
                  </a:cxn>
                </a:cxnLst>
                <a:rect l="l" t="t" r="r" b="b"/>
                <a:pathLst>
                  <a:path w="2410691" h="488373" stroke="0" extrusionOk="0">
                    <a:moveTo>
                      <a:pt x="1205346" y="0"/>
                    </a:moveTo>
                    <a:cubicBezTo>
                      <a:pt x="1869360" y="30866"/>
                      <a:pt x="2407871" y="95687"/>
                      <a:pt x="2410692" y="244187"/>
                    </a:cubicBezTo>
                    <a:cubicBezTo>
                      <a:pt x="2154208" y="252590"/>
                      <a:pt x="2037951" y="261089"/>
                      <a:pt x="1844179" y="244187"/>
                    </a:cubicBezTo>
                    <a:cubicBezTo>
                      <a:pt x="1650407" y="227285"/>
                      <a:pt x="1360644" y="262280"/>
                      <a:pt x="1205346" y="244187"/>
                    </a:cubicBezTo>
                    <a:cubicBezTo>
                      <a:pt x="1200162" y="129876"/>
                      <a:pt x="1193769" y="90317"/>
                      <a:pt x="1205346" y="0"/>
                    </a:cubicBezTo>
                    <a:close/>
                  </a:path>
                  <a:path w="2410691" h="488373" fill="none" extrusionOk="0">
                    <a:moveTo>
                      <a:pt x="1205346" y="0"/>
                    </a:moveTo>
                    <a:cubicBezTo>
                      <a:pt x="1878871" y="-7144"/>
                      <a:pt x="2431279" y="108601"/>
                      <a:pt x="2410692" y="244187"/>
                    </a:cubicBezTo>
                  </a:path>
                  <a:path w="2410691" h="488373" fill="none" stroke="0" extrusionOk="0">
                    <a:moveTo>
                      <a:pt x="1205346" y="0"/>
                    </a:moveTo>
                    <a:cubicBezTo>
                      <a:pt x="1868902" y="8953"/>
                      <a:pt x="2426987" y="112992"/>
                      <a:pt x="2410692" y="244187"/>
                    </a:cubicBezTo>
                  </a:path>
                </a:pathLst>
              </a:custGeom>
              <a:ln w="38100">
                <a:solidFill>
                  <a:srgbClr val="C00000"/>
                </a:solidFill>
                <a:prstDash val="sysDash"/>
                <a:extLst>
                  <a:ext uri="{C807C97D-BFC1-408E-A445-0C87EB9F89A2}">
                    <ask:lineSketchStyleProps xmlns:ask="http://schemas.microsoft.com/office/drawing/2018/sketchyshapes" sd="4102804854">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円弧 12">
                <a:extLst>
                  <a:ext uri="{FF2B5EF4-FFF2-40B4-BE49-F238E27FC236}">
                    <a16:creationId xmlns:a16="http://schemas.microsoft.com/office/drawing/2014/main" id="{986691E8-4BC9-4CB6-834D-E8AC7471621F}"/>
                  </a:ext>
                </a:extLst>
              </p:cNvPr>
              <p:cNvSpPr/>
              <p:nvPr/>
            </p:nvSpPr>
            <p:spPr>
              <a:xfrm flipH="1">
                <a:off x="3013360" y="1808017"/>
                <a:ext cx="2216729" cy="488373"/>
              </a:xfrm>
              <a:custGeom>
                <a:avLst/>
                <a:gdLst>
                  <a:gd name="connsiteX0" fmla="*/ 1108365 w 2216729"/>
                  <a:gd name="connsiteY0" fmla="*/ 0 h 488373"/>
                  <a:gd name="connsiteX1" fmla="*/ 2216730 w 2216729"/>
                  <a:gd name="connsiteY1" fmla="*/ 244187 h 488373"/>
                  <a:gd name="connsiteX2" fmla="*/ 1684715 w 2216729"/>
                  <a:gd name="connsiteY2" fmla="*/ 244187 h 488373"/>
                  <a:gd name="connsiteX3" fmla="*/ 1108365 w 2216729"/>
                  <a:gd name="connsiteY3" fmla="*/ 244187 h 488373"/>
                  <a:gd name="connsiteX4" fmla="*/ 1108365 w 2216729"/>
                  <a:gd name="connsiteY4" fmla="*/ 0 h 488373"/>
                  <a:gd name="connsiteX0" fmla="*/ 1108365 w 2216729"/>
                  <a:gd name="connsiteY0" fmla="*/ 0 h 488373"/>
                  <a:gd name="connsiteX1" fmla="*/ 2216730 w 2216729"/>
                  <a:gd name="connsiteY1" fmla="*/ 244187 h 488373"/>
                </a:gdLst>
                <a:ahLst/>
                <a:cxnLst>
                  <a:cxn ang="0">
                    <a:pos x="connsiteX0" y="connsiteY0"/>
                  </a:cxn>
                  <a:cxn ang="0">
                    <a:pos x="connsiteX1" y="connsiteY1"/>
                  </a:cxn>
                </a:cxnLst>
                <a:rect l="l" t="t" r="r" b="b"/>
                <a:pathLst>
                  <a:path w="2216729" h="488373" stroke="0" extrusionOk="0">
                    <a:moveTo>
                      <a:pt x="1108365" y="0"/>
                    </a:moveTo>
                    <a:cubicBezTo>
                      <a:pt x="1715768" y="4551"/>
                      <a:pt x="2191834" y="130543"/>
                      <a:pt x="2216730" y="244187"/>
                    </a:cubicBezTo>
                    <a:cubicBezTo>
                      <a:pt x="2092224" y="252895"/>
                      <a:pt x="1903168" y="244911"/>
                      <a:pt x="1684715" y="244187"/>
                    </a:cubicBezTo>
                    <a:cubicBezTo>
                      <a:pt x="1466263" y="243463"/>
                      <a:pt x="1301614" y="218162"/>
                      <a:pt x="1108365" y="244187"/>
                    </a:cubicBezTo>
                    <a:cubicBezTo>
                      <a:pt x="1107683" y="146938"/>
                      <a:pt x="1105671" y="95262"/>
                      <a:pt x="1108365" y="0"/>
                    </a:cubicBezTo>
                    <a:close/>
                  </a:path>
                  <a:path w="2216729" h="488373" fill="none" extrusionOk="0">
                    <a:moveTo>
                      <a:pt x="1108365" y="0"/>
                    </a:moveTo>
                    <a:cubicBezTo>
                      <a:pt x="1748584" y="3748"/>
                      <a:pt x="2230649" y="102202"/>
                      <a:pt x="2216730" y="244187"/>
                    </a:cubicBezTo>
                  </a:path>
                  <a:path w="2216729" h="488373" fill="none" stroke="0" extrusionOk="0">
                    <a:moveTo>
                      <a:pt x="1108365" y="0"/>
                    </a:moveTo>
                    <a:cubicBezTo>
                      <a:pt x="1731455" y="8968"/>
                      <a:pt x="2216699" y="105616"/>
                      <a:pt x="2216730" y="244187"/>
                    </a:cubicBezTo>
                  </a:path>
                </a:pathLst>
              </a:custGeom>
              <a:ln w="38100">
                <a:solidFill>
                  <a:srgbClr val="C00000"/>
                </a:solidFill>
                <a:prstDash val="sysDash"/>
                <a:extLst>
                  <a:ext uri="{C807C97D-BFC1-408E-A445-0C87EB9F89A2}">
                    <ask:lineSketchStyleProps xmlns:ask="http://schemas.microsoft.com/office/drawing/2018/sketchyshapes" sd="1673206770">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60186351-579C-4B66-BB68-7A6D1C01A350}"/>
                </a:ext>
              </a:extLst>
            </p:cNvPr>
            <p:cNvGrpSpPr/>
            <p:nvPr/>
          </p:nvGrpSpPr>
          <p:grpSpPr>
            <a:xfrm rot="10800000">
              <a:off x="5433564" y="1704102"/>
              <a:ext cx="1062479" cy="488374"/>
              <a:chOff x="2916380" y="1808017"/>
              <a:chExt cx="2410691" cy="488374"/>
            </a:xfrm>
          </p:grpSpPr>
          <p:sp>
            <p:nvSpPr>
              <p:cNvPr id="15" name="円弧 14">
                <a:extLst>
                  <a:ext uri="{FF2B5EF4-FFF2-40B4-BE49-F238E27FC236}">
                    <a16:creationId xmlns:a16="http://schemas.microsoft.com/office/drawing/2014/main" id="{B4E3387D-392B-4876-A59A-1EF039E534FA}"/>
                  </a:ext>
                </a:extLst>
              </p:cNvPr>
              <p:cNvSpPr/>
              <p:nvPr/>
            </p:nvSpPr>
            <p:spPr>
              <a:xfrm>
                <a:off x="2916380" y="1808018"/>
                <a:ext cx="2410691" cy="488373"/>
              </a:xfrm>
              <a:custGeom>
                <a:avLst/>
                <a:gdLst>
                  <a:gd name="connsiteX0" fmla="*/ 1205346 w 2410691"/>
                  <a:gd name="connsiteY0" fmla="*/ 0 h 488373"/>
                  <a:gd name="connsiteX1" fmla="*/ 2410692 w 2410691"/>
                  <a:gd name="connsiteY1" fmla="*/ 244187 h 488373"/>
                  <a:gd name="connsiteX2" fmla="*/ 1783912 w 2410691"/>
                  <a:gd name="connsiteY2" fmla="*/ 244187 h 488373"/>
                  <a:gd name="connsiteX3" fmla="*/ 1205346 w 2410691"/>
                  <a:gd name="connsiteY3" fmla="*/ 244187 h 488373"/>
                  <a:gd name="connsiteX4" fmla="*/ 1205346 w 2410691"/>
                  <a:gd name="connsiteY4" fmla="*/ 0 h 488373"/>
                  <a:gd name="connsiteX0" fmla="*/ 1205346 w 2410691"/>
                  <a:gd name="connsiteY0" fmla="*/ 0 h 488373"/>
                  <a:gd name="connsiteX1" fmla="*/ 2410692 w 2410691"/>
                  <a:gd name="connsiteY1" fmla="*/ 244187 h 488373"/>
                </a:gdLst>
                <a:ahLst/>
                <a:cxnLst>
                  <a:cxn ang="0">
                    <a:pos x="connsiteX0" y="connsiteY0"/>
                  </a:cxn>
                  <a:cxn ang="0">
                    <a:pos x="connsiteX1" y="connsiteY1"/>
                  </a:cxn>
                </a:cxnLst>
                <a:rect l="l" t="t" r="r" b="b"/>
                <a:pathLst>
                  <a:path w="2410691" h="488373" stroke="0" extrusionOk="0">
                    <a:moveTo>
                      <a:pt x="1205346" y="0"/>
                    </a:moveTo>
                    <a:cubicBezTo>
                      <a:pt x="1884760" y="30191"/>
                      <a:pt x="2411939" y="113891"/>
                      <a:pt x="2410692" y="244187"/>
                    </a:cubicBezTo>
                    <a:cubicBezTo>
                      <a:pt x="2142520" y="257424"/>
                      <a:pt x="1986941" y="222883"/>
                      <a:pt x="1783912" y="244187"/>
                    </a:cubicBezTo>
                    <a:cubicBezTo>
                      <a:pt x="1580883" y="265491"/>
                      <a:pt x="1429014" y="263224"/>
                      <a:pt x="1205346" y="244187"/>
                    </a:cubicBezTo>
                    <a:cubicBezTo>
                      <a:pt x="1193742" y="152933"/>
                      <a:pt x="1200568" y="58170"/>
                      <a:pt x="1205346" y="0"/>
                    </a:cubicBezTo>
                    <a:close/>
                  </a:path>
                  <a:path w="2410691" h="488373" fill="none" extrusionOk="0">
                    <a:moveTo>
                      <a:pt x="1205346" y="0"/>
                    </a:moveTo>
                    <a:cubicBezTo>
                      <a:pt x="1878101" y="29747"/>
                      <a:pt x="2389910" y="101873"/>
                      <a:pt x="2410692" y="244187"/>
                    </a:cubicBezTo>
                  </a:path>
                  <a:path w="2410691" h="488373" fill="none" stroke="0" extrusionOk="0">
                    <a:moveTo>
                      <a:pt x="1205346" y="0"/>
                    </a:moveTo>
                    <a:cubicBezTo>
                      <a:pt x="1900640" y="14886"/>
                      <a:pt x="2396449" y="134047"/>
                      <a:pt x="2410692" y="244187"/>
                    </a:cubicBezTo>
                  </a:path>
                </a:pathLst>
              </a:custGeom>
              <a:ln w="38100">
                <a:solidFill>
                  <a:srgbClr val="C00000"/>
                </a:solidFill>
                <a:prstDash val="sysDash"/>
                <a:extLst>
                  <a:ext uri="{C807C97D-BFC1-408E-A445-0C87EB9F89A2}">
                    <ask:lineSketchStyleProps xmlns:ask="http://schemas.microsoft.com/office/drawing/2018/sketchyshapes" sd="3593811898">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円弧 15">
                <a:extLst>
                  <a:ext uri="{FF2B5EF4-FFF2-40B4-BE49-F238E27FC236}">
                    <a16:creationId xmlns:a16="http://schemas.microsoft.com/office/drawing/2014/main" id="{300124B3-C6E6-4A58-A8EA-6001CDB8DFFD}"/>
                  </a:ext>
                </a:extLst>
              </p:cNvPr>
              <p:cNvSpPr/>
              <p:nvPr/>
            </p:nvSpPr>
            <p:spPr>
              <a:xfrm flipH="1">
                <a:off x="3013360" y="1808017"/>
                <a:ext cx="2216729" cy="488373"/>
              </a:xfrm>
              <a:custGeom>
                <a:avLst/>
                <a:gdLst>
                  <a:gd name="connsiteX0" fmla="*/ 1108365 w 2216729"/>
                  <a:gd name="connsiteY0" fmla="*/ 0 h 488373"/>
                  <a:gd name="connsiteX1" fmla="*/ 2216730 w 2216729"/>
                  <a:gd name="connsiteY1" fmla="*/ 244187 h 488373"/>
                  <a:gd name="connsiteX2" fmla="*/ 1695798 w 2216729"/>
                  <a:gd name="connsiteY2" fmla="*/ 244187 h 488373"/>
                  <a:gd name="connsiteX3" fmla="*/ 1108365 w 2216729"/>
                  <a:gd name="connsiteY3" fmla="*/ 244187 h 488373"/>
                  <a:gd name="connsiteX4" fmla="*/ 1108365 w 2216729"/>
                  <a:gd name="connsiteY4" fmla="*/ 0 h 488373"/>
                  <a:gd name="connsiteX0" fmla="*/ 1108365 w 2216729"/>
                  <a:gd name="connsiteY0" fmla="*/ 0 h 488373"/>
                  <a:gd name="connsiteX1" fmla="*/ 2216730 w 2216729"/>
                  <a:gd name="connsiteY1" fmla="*/ 244187 h 488373"/>
                </a:gdLst>
                <a:ahLst/>
                <a:cxnLst>
                  <a:cxn ang="0">
                    <a:pos x="connsiteX0" y="connsiteY0"/>
                  </a:cxn>
                  <a:cxn ang="0">
                    <a:pos x="connsiteX1" y="connsiteY1"/>
                  </a:cxn>
                </a:cxnLst>
                <a:rect l="l" t="t" r="r" b="b"/>
                <a:pathLst>
                  <a:path w="2216729" h="488373" stroke="0" extrusionOk="0">
                    <a:moveTo>
                      <a:pt x="1108365" y="0"/>
                    </a:moveTo>
                    <a:cubicBezTo>
                      <a:pt x="1744503" y="-22349"/>
                      <a:pt x="2231560" y="127369"/>
                      <a:pt x="2216730" y="244187"/>
                    </a:cubicBezTo>
                    <a:cubicBezTo>
                      <a:pt x="2024759" y="267150"/>
                      <a:pt x="1845009" y="228836"/>
                      <a:pt x="1695798" y="244187"/>
                    </a:cubicBezTo>
                    <a:cubicBezTo>
                      <a:pt x="1546587" y="259538"/>
                      <a:pt x="1293271" y="234350"/>
                      <a:pt x="1108365" y="244187"/>
                    </a:cubicBezTo>
                    <a:cubicBezTo>
                      <a:pt x="1103823" y="122827"/>
                      <a:pt x="1108917" y="112252"/>
                      <a:pt x="1108365" y="0"/>
                    </a:cubicBezTo>
                    <a:close/>
                  </a:path>
                  <a:path w="2216729" h="488373" fill="none" extrusionOk="0">
                    <a:moveTo>
                      <a:pt x="1108365" y="0"/>
                    </a:moveTo>
                    <a:cubicBezTo>
                      <a:pt x="1718734" y="-14390"/>
                      <a:pt x="2219717" y="124867"/>
                      <a:pt x="2216730" y="244187"/>
                    </a:cubicBezTo>
                  </a:path>
                  <a:path w="2216729" h="488373" fill="none" stroke="0" extrusionOk="0">
                    <a:moveTo>
                      <a:pt x="1108365" y="0"/>
                    </a:moveTo>
                    <a:cubicBezTo>
                      <a:pt x="1739874" y="7837"/>
                      <a:pt x="2189125" y="94479"/>
                      <a:pt x="2216730" y="244187"/>
                    </a:cubicBezTo>
                  </a:path>
                </a:pathLst>
              </a:custGeom>
              <a:ln w="38100">
                <a:solidFill>
                  <a:srgbClr val="C00000"/>
                </a:solidFill>
                <a:prstDash val="sysDash"/>
                <a:extLst>
                  <a:ext uri="{C807C97D-BFC1-408E-A445-0C87EB9F89A2}">
                    <ask:lineSketchStyleProps xmlns:ask="http://schemas.microsoft.com/office/drawing/2018/sketchyshapes" sd="389443345">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23E68554-51B0-4970-9B04-0CFAD8AC2379}"/>
                </a:ext>
              </a:extLst>
            </p:cNvPr>
            <p:cNvGrpSpPr/>
            <p:nvPr/>
          </p:nvGrpSpPr>
          <p:grpSpPr>
            <a:xfrm rot="10800000">
              <a:off x="5627969" y="1574211"/>
              <a:ext cx="647266" cy="488374"/>
              <a:chOff x="2916380" y="1808017"/>
              <a:chExt cx="2410691" cy="488374"/>
            </a:xfrm>
          </p:grpSpPr>
          <p:sp>
            <p:nvSpPr>
              <p:cNvPr id="18" name="円弧 17">
                <a:extLst>
                  <a:ext uri="{FF2B5EF4-FFF2-40B4-BE49-F238E27FC236}">
                    <a16:creationId xmlns:a16="http://schemas.microsoft.com/office/drawing/2014/main" id="{04CE4368-7629-4CCF-BE0F-FE223497661E}"/>
                  </a:ext>
                </a:extLst>
              </p:cNvPr>
              <p:cNvSpPr/>
              <p:nvPr/>
            </p:nvSpPr>
            <p:spPr>
              <a:xfrm>
                <a:off x="2916380" y="1808018"/>
                <a:ext cx="2410691" cy="488373"/>
              </a:xfrm>
              <a:custGeom>
                <a:avLst/>
                <a:gdLst>
                  <a:gd name="connsiteX0" fmla="*/ 1205346 w 2410691"/>
                  <a:gd name="connsiteY0" fmla="*/ 0 h 488373"/>
                  <a:gd name="connsiteX1" fmla="*/ 2410692 w 2410691"/>
                  <a:gd name="connsiteY1" fmla="*/ 244187 h 488373"/>
                  <a:gd name="connsiteX2" fmla="*/ 1808019 w 2410691"/>
                  <a:gd name="connsiteY2" fmla="*/ 244187 h 488373"/>
                  <a:gd name="connsiteX3" fmla="*/ 1205346 w 2410691"/>
                  <a:gd name="connsiteY3" fmla="*/ 244187 h 488373"/>
                  <a:gd name="connsiteX4" fmla="*/ 1205346 w 2410691"/>
                  <a:gd name="connsiteY4" fmla="*/ 0 h 488373"/>
                  <a:gd name="connsiteX0" fmla="*/ 1205346 w 2410691"/>
                  <a:gd name="connsiteY0" fmla="*/ 0 h 488373"/>
                  <a:gd name="connsiteX1" fmla="*/ 2410692 w 2410691"/>
                  <a:gd name="connsiteY1" fmla="*/ 244187 h 488373"/>
                </a:gdLst>
                <a:ahLst/>
                <a:cxnLst>
                  <a:cxn ang="0">
                    <a:pos x="connsiteX0" y="connsiteY0"/>
                  </a:cxn>
                  <a:cxn ang="0">
                    <a:pos x="connsiteX1" y="connsiteY1"/>
                  </a:cxn>
                </a:cxnLst>
                <a:rect l="l" t="t" r="r" b="b"/>
                <a:pathLst>
                  <a:path w="2410691" h="488373" stroke="0" extrusionOk="0">
                    <a:moveTo>
                      <a:pt x="1205346" y="0"/>
                    </a:moveTo>
                    <a:cubicBezTo>
                      <a:pt x="1875950" y="22946"/>
                      <a:pt x="2377418" y="109713"/>
                      <a:pt x="2410692" y="244187"/>
                    </a:cubicBezTo>
                    <a:cubicBezTo>
                      <a:pt x="2206816" y="242274"/>
                      <a:pt x="1983301" y="259971"/>
                      <a:pt x="1808019" y="244187"/>
                    </a:cubicBezTo>
                    <a:cubicBezTo>
                      <a:pt x="1632737" y="228403"/>
                      <a:pt x="1375330" y="231185"/>
                      <a:pt x="1205346" y="244187"/>
                    </a:cubicBezTo>
                    <a:cubicBezTo>
                      <a:pt x="1211013" y="134939"/>
                      <a:pt x="1206699" y="102050"/>
                      <a:pt x="1205346" y="0"/>
                    </a:cubicBezTo>
                    <a:close/>
                  </a:path>
                  <a:path w="2410691" h="488373" fill="none" extrusionOk="0">
                    <a:moveTo>
                      <a:pt x="1205346" y="0"/>
                    </a:moveTo>
                    <a:cubicBezTo>
                      <a:pt x="1843804" y="5333"/>
                      <a:pt x="2424284" y="100297"/>
                      <a:pt x="2410692" y="244187"/>
                    </a:cubicBezTo>
                  </a:path>
                  <a:path w="2410691" h="488373" fill="none" stroke="0" extrusionOk="0">
                    <a:moveTo>
                      <a:pt x="1205346" y="0"/>
                    </a:moveTo>
                    <a:cubicBezTo>
                      <a:pt x="1878275" y="-11429"/>
                      <a:pt x="2382124" y="123999"/>
                      <a:pt x="2410692" y="244187"/>
                    </a:cubicBezTo>
                  </a:path>
                </a:pathLst>
              </a:custGeom>
              <a:ln w="38100">
                <a:solidFill>
                  <a:srgbClr val="C00000"/>
                </a:solidFill>
                <a:prstDash val="sysDash"/>
                <a:extLst>
                  <a:ext uri="{C807C97D-BFC1-408E-A445-0C87EB9F89A2}">
                    <ask:lineSketchStyleProps xmlns:ask="http://schemas.microsoft.com/office/drawing/2018/sketchyshapes" sd="937622611">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円弧 18">
                <a:extLst>
                  <a:ext uri="{FF2B5EF4-FFF2-40B4-BE49-F238E27FC236}">
                    <a16:creationId xmlns:a16="http://schemas.microsoft.com/office/drawing/2014/main" id="{FC101E40-F1E3-4C71-89F6-EFABDF214FF5}"/>
                  </a:ext>
                </a:extLst>
              </p:cNvPr>
              <p:cNvSpPr/>
              <p:nvPr/>
            </p:nvSpPr>
            <p:spPr>
              <a:xfrm flipH="1">
                <a:off x="3013360" y="1808017"/>
                <a:ext cx="2216729" cy="488373"/>
              </a:xfrm>
              <a:custGeom>
                <a:avLst/>
                <a:gdLst>
                  <a:gd name="connsiteX0" fmla="*/ 1108365 w 2216729"/>
                  <a:gd name="connsiteY0" fmla="*/ 0 h 488373"/>
                  <a:gd name="connsiteX1" fmla="*/ 2216730 w 2216729"/>
                  <a:gd name="connsiteY1" fmla="*/ 244187 h 488373"/>
                  <a:gd name="connsiteX2" fmla="*/ 1684715 w 2216729"/>
                  <a:gd name="connsiteY2" fmla="*/ 244187 h 488373"/>
                  <a:gd name="connsiteX3" fmla="*/ 1108365 w 2216729"/>
                  <a:gd name="connsiteY3" fmla="*/ 244187 h 488373"/>
                  <a:gd name="connsiteX4" fmla="*/ 1108365 w 2216729"/>
                  <a:gd name="connsiteY4" fmla="*/ 0 h 488373"/>
                  <a:gd name="connsiteX0" fmla="*/ 1108365 w 2216729"/>
                  <a:gd name="connsiteY0" fmla="*/ 0 h 488373"/>
                  <a:gd name="connsiteX1" fmla="*/ 2216730 w 2216729"/>
                  <a:gd name="connsiteY1" fmla="*/ 244187 h 488373"/>
                </a:gdLst>
                <a:ahLst/>
                <a:cxnLst>
                  <a:cxn ang="0">
                    <a:pos x="connsiteX0" y="connsiteY0"/>
                  </a:cxn>
                  <a:cxn ang="0">
                    <a:pos x="connsiteX1" y="connsiteY1"/>
                  </a:cxn>
                </a:cxnLst>
                <a:rect l="l" t="t" r="r" b="b"/>
                <a:pathLst>
                  <a:path w="2216729" h="488373" stroke="0" extrusionOk="0">
                    <a:moveTo>
                      <a:pt x="1108365" y="0"/>
                    </a:moveTo>
                    <a:cubicBezTo>
                      <a:pt x="1717535" y="-27147"/>
                      <a:pt x="2190275" y="118502"/>
                      <a:pt x="2216730" y="244187"/>
                    </a:cubicBezTo>
                    <a:cubicBezTo>
                      <a:pt x="1989298" y="229657"/>
                      <a:pt x="1804424" y="263625"/>
                      <a:pt x="1684715" y="244187"/>
                    </a:cubicBezTo>
                    <a:cubicBezTo>
                      <a:pt x="1565007" y="224749"/>
                      <a:pt x="1366480" y="255496"/>
                      <a:pt x="1108365" y="244187"/>
                    </a:cubicBezTo>
                    <a:cubicBezTo>
                      <a:pt x="1119215" y="153091"/>
                      <a:pt x="1113437" y="64383"/>
                      <a:pt x="1108365" y="0"/>
                    </a:cubicBezTo>
                    <a:close/>
                  </a:path>
                  <a:path w="2216729" h="488373" fill="none" extrusionOk="0">
                    <a:moveTo>
                      <a:pt x="1108365" y="0"/>
                    </a:moveTo>
                    <a:cubicBezTo>
                      <a:pt x="1705158" y="-2934"/>
                      <a:pt x="2203624" y="100815"/>
                      <a:pt x="2216730" y="244187"/>
                    </a:cubicBezTo>
                  </a:path>
                  <a:path w="2216729" h="488373" fill="none" stroke="0" extrusionOk="0">
                    <a:moveTo>
                      <a:pt x="1108365" y="0"/>
                    </a:moveTo>
                    <a:cubicBezTo>
                      <a:pt x="1737005" y="-1672"/>
                      <a:pt x="2211395" y="113126"/>
                      <a:pt x="2216730" y="244187"/>
                    </a:cubicBezTo>
                  </a:path>
                </a:pathLst>
              </a:custGeom>
              <a:ln w="38100">
                <a:solidFill>
                  <a:srgbClr val="C00000"/>
                </a:solidFill>
                <a:prstDash val="sysDash"/>
                <a:extLst>
                  <a:ext uri="{C807C97D-BFC1-408E-A445-0C87EB9F89A2}">
                    <ask:lineSketchStyleProps xmlns:ask="http://schemas.microsoft.com/office/drawing/2018/sketchyshapes" sd="2024155798">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6FD3DE0E-E927-41D8-B62C-9B440590730E}"/>
                </a:ext>
              </a:extLst>
            </p:cNvPr>
            <p:cNvGrpSpPr/>
            <p:nvPr/>
          </p:nvGrpSpPr>
          <p:grpSpPr>
            <a:xfrm rot="10800000">
              <a:off x="5767897" y="1418343"/>
              <a:ext cx="393812" cy="488374"/>
              <a:chOff x="2916380" y="1808017"/>
              <a:chExt cx="2410691" cy="488374"/>
            </a:xfrm>
          </p:grpSpPr>
          <p:sp>
            <p:nvSpPr>
              <p:cNvPr id="21" name="円弧 20">
                <a:extLst>
                  <a:ext uri="{FF2B5EF4-FFF2-40B4-BE49-F238E27FC236}">
                    <a16:creationId xmlns:a16="http://schemas.microsoft.com/office/drawing/2014/main" id="{6CB09A61-5321-4CA7-8C21-76A847638E02}"/>
                  </a:ext>
                </a:extLst>
              </p:cNvPr>
              <p:cNvSpPr/>
              <p:nvPr/>
            </p:nvSpPr>
            <p:spPr>
              <a:xfrm>
                <a:off x="2916380" y="1808018"/>
                <a:ext cx="2410691" cy="488373"/>
              </a:xfrm>
              <a:custGeom>
                <a:avLst/>
                <a:gdLst>
                  <a:gd name="connsiteX0" fmla="*/ 1205346 w 2410691"/>
                  <a:gd name="connsiteY0" fmla="*/ 0 h 488373"/>
                  <a:gd name="connsiteX1" fmla="*/ 2410692 w 2410691"/>
                  <a:gd name="connsiteY1" fmla="*/ 244187 h 488373"/>
                  <a:gd name="connsiteX2" fmla="*/ 1820072 w 2410691"/>
                  <a:gd name="connsiteY2" fmla="*/ 244187 h 488373"/>
                  <a:gd name="connsiteX3" fmla="*/ 1205346 w 2410691"/>
                  <a:gd name="connsiteY3" fmla="*/ 244187 h 488373"/>
                  <a:gd name="connsiteX4" fmla="*/ 1205346 w 2410691"/>
                  <a:gd name="connsiteY4" fmla="*/ 0 h 488373"/>
                  <a:gd name="connsiteX0" fmla="*/ 1205346 w 2410691"/>
                  <a:gd name="connsiteY0" fmla="*/ 0 h 488373"/>
                  <a:gd name="connsiteX1" fmla="*/ 2410692 w 2410691"/>
                  <a:gd name="connsiteY1" fmla="*/ 244187 h 488373"/>
                </a:gdLst>
                <a:ahLst/>
                <a:cxnLst>
                  <a:cxn ang="0">
                    <a:pos x="connsiteX0" y="connsiteY0"/>
                  </a:cxn>
                  <a:cxn ang="0">
                    <a:pos x="connsiteX1" y="connsiteY1"/>
                  </a:cxn>
                </a:cxnLst>
                <a:rect l="l" t="t" r="r" b="b"/>
                <a:pathLst>
                  <a:path w="2410691" h="488373" stroke="0" extrusionOk="0">
                    <a:moveTo>
                      <a:pt x="1205346" y="0"/>
                    </a:moveTo>
                    <a:cubicBezTo>
                      <a:pt x="1868417" y="15111"/>
                      <a:pt x="2436062" y="128564"/>
                      <a:pt x="2410692" y="244187"/>
                    </a:cubicBezTo>
                    <a:cubicBezTo>
                      <a:pt x="2210608" y="237823"/>
                      <a:pt x="2092386" y="262720"/>
                      <a:pt x="1820072" y="244187"/>
                    </a:cubicBezTo>
                    <a:cubicBezTo>
                      <a:pt x="1547758" y="225654"/>
                      <a:pt x="1473181" y="232969"/>
                      <a:pt x="1205346" y="244187"/>
                    </a:cubicBezTo>
                    <a:cubicBezTo>
                      <a:pt x="1202911" y="183310"/>
                      <a:pt x="1194573" y="53001"/>
                      <a:pt x="1205346" y="0"/>
                    </a:cubicBezTo>
                    <a:close/>
                  </a:path>
                  <a:path w="2410691" h="488373" fill="none" extrusionOk="0">
                    <a:moveTo>
                      <a:pt x="1205346" y="0"/>
                    </a:moveTo>
                    <a:cubicBezTo>
                      <a:pt x="1870315" y="16599"/>
                      <a:pt x="2441374" y="111017"/>
                      <a:pt x="2410692" y="244187"/>
                    </a:cubicBezTo>
                  </a:path>
                  <a:path w="2410691" h="488373" fill="none" stroke="0" extrusionOk="0">
                    <a:moveTo>
                      <a:pt x="1205346" y="0"/>
                    </a:moveTo>
                    <a:cubicBezTo>
                      <a:pt x="1869410" y="-21528"/>
                      <a:pt x="2413648" y="84529"/>
                      <a:pt x="2410692" y="244187"/>
                    </a:cubicBezTo>
                  </a:path>
                </a:pathLst>
              </a:custGeom>
              <a:ln w="38100">
                <a:solidFill>
                  <a:srgbClr val="C00000"/>
                </a:solidFill>
                <a:prstDash val="sysDash"/>
                <a:extLst>
                  <a:ext uri="{C807C97D-BFC1-408E-A445-0C87EB9F89A2}">
                    <ask:lineSketchStyleProps xmlns:ask="http://schemas.microsoft.com/office/drawing/2018/sketchyshapes" sd="2468888753">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円弧 21">
                <a:extLst>
                  <a:ext uri="{FF2B5EF4-FFF2-40B4-BE49-F238E27FC236}">
                    <a16:creationId xmlns:a16="http://schemas.microsoft.com/office/drawing/2014/main" id="{BE104BF7-BC8E-4163-AAD2-586F130CB0C6}"/>
                  </a:ext>
                </a:extLst>
              </p:cNvPr>
              <p:cNvSpPr/>
              <p:nvPr/>
            </p:nvSpPr>
            <p:spPr>
              <a:xfrm flipH="1">
                <a:off x="3013360" y="1808017"/>
                <a:ext cx="2216729" cy="488373"/>
              </a:xfrm>
              <a:custGeom>
                <a:avLst/>
                <a:gdLst>
                  <a:gd name="connsiteX0" fmla="*/ 1108365 w 2216729"/>
                  <a:gd name="connsiteY0" fmla="*/ 0 h 488373"/>
                  <a:gd name="connsiteX1" fmla="*/ 2216730 w 2216729"/>
                  <a:gd name="connsiteY1" fmla="*/ 244187 h 488373"/>
                  <a:gd name="connsiteX2" fmla="*/ 1684715 w 2216729"/>
                  <a:gd name="connsiteY2" fmla="*/ 244187 h 488373"/>
                  <a:gd name="connsiteX3" fmla="*/ 1108365 w 2216729"/>
                  <a:gd name="connsiteY3" fmla="*/ 244187 h 488373"/>
                  <a:gd name="connsiteX4" fmla="*/ 1108365 w 2216729"/>
                  <a:gd name="connsiteY4" fmla="*/ 0 h 488373"/>
                  <a:gd name="connsiteX0" fmla="*/ 1108365 w 2216729"/>
                  <a:gd name="connsiteY0" fmla="*/ 0 h 488373"/>
                  <a:gd name="connsiteX1" fmla="*/ 2216730 w 2216729"/>
                  <a:gd name="connsiteY1" fmla="*/ 244187 h 488373"/>
                </a:gdLst>
                <a:ahLst/>
                <a:cxnLst>
                  <a:cxn ang="0">
                    <a:pos x="connsiteX0" y="connsiteY0"/>
                  </a:cxn>
                  <a:cxn ang="0">
                    <a:pos x="connsiteX1" y="connsiteY1"/>
                  </a:cxn>
                </a:cxnLst>
                <a:rect l="l" t="t" r="r" b="b"/>
                <a:pathLst>
                  <a:path w="2216729" h="488373" stroke="0" extrusionOk="0">
                    <a:moveTo>
                      <a:pt x="1108365" y="0"/>
                    </a:moveTo>
                    <a:cubicBezTo>
                      <a:pt x="1709690" y="26952"/>
                      <a:pt x="2219086" y="113550"/>
                      <a:pt x="2216730" y="244187"/>
                    </a:cubicBezTo>
                    <a:cubicBezTo>
                      <a:pt x="2097664" y="261725"/>
                      <a:pt x="1910897" y="255337"/>
                      <a:pt x="1684715" y="244187"/>
                    </a:cubicBezTo>
                    <a:cubicBezTo>
                      <a:pt x="1458533" y="233037"/>
                      <a:pt x="1264539" y="254567"/>
                      <a:pt x="1108365" y="244187"/>
                    </a:cubicBezTo>
                    <a:cubicBezTo>
                      <a:pt x="1108955" y="133152"/>
                      <a:pt x="1109863" y="69499"/>
                      <a:pt x="1108365" y="0"/>
                    </a:cubicBezTo>
                    <a:close/>
                  </a:path>
                  <a:path w="2216729" h="488373" fill="none" extrusionOk="0">
                    <a:moveTo>
                      <a:pt x="1108365" y="0"/>
                    </a:moveTo>
                    <a:cubicBezTo>
                      <a:pt x="1722064" y="-10319"/>
                      <a:pt x="2234385" y="106655"/>
                      <a:pt x="2216730" y="244187"/>
                    </a:cubicBezTo>
                  </a:path>
                  <a:path w="2216729" h="488373" fill="none" stroke="0" extrusionOk="0">
                    <a:moveTo>
                      <a:pt x="1108365" y="0"/>
                    </a:moveTo>
                    <a:cubicBezTo>
                      <a:pt x="1700929" y="-11508"/>
                      <a:pt x="2238612" y="130337"/>
                      <a:pt x="2216730" y="244187"/>
                    </a:cubicBezTo>
                  </a:path>
                </a:pathLst>
              </a:custGeom>
              <a:ln w="38100">
                <a:solidFill>
                  <a:srgbClr val="C00000"/>
                </a:solidFill>
                <a:prstDash val="sysDash"/>
                <a:extLst>
                  <a:ext uri="{C807C97D-BFC1-408E-A445-0C87EB9F89A2}">
                    <ask:lineSketchStyleProps xmlns:ask="http://schemas.microsoft.com/office/drawing/2018/sketchyshapes" sd="4160702017">
                      <a:prstGeom prst="arc">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sp>
        <p:nvSpPr>
          <p:cNvPr id="24" name="テキスト ボックス 23">
            <a:extLst>
              <a:ext uri="{FF2B5EF4-FFF2-40B4-BE49-F238E27FC236}">
                <a16:creationId xmlns:a16="http://schemas.microsoft.com/office/drawing/2014/main" id="{7A16C2E9-5A0F-4E11-819E-24CFFC592243}"/>
              </a:ext>
            </a:extLst>
          </p:cNvPr>
          <p:cNvSpPr txBox="1"/>
          <p:nvPr/>
        </p:nvSpPr>
        <p:spPr>
          <a:xfrm>
            <a:off x="2118937" y="49480"/>
            <a:ext cx="2293785" cy="523220"/>
          </a:xfrm>
          <a:prstGeom prst="rect">
            <a:avLst/>
          </a:prstGeom>
          <a:noFill/>
        </p:spPr>
        <p:txBody>
          <a:bodyPr wrap="square" rtlCol="0">
            <a:spAutoFit/>
          </a:bodyPr>
          <a:lstStyle/>
          <a:p>
            <a:pPr algn="ctr"/>
            <a:r>
              <a:rPr kumimoji="1" lang="ja-JP" altLang="en-US" sz="2800" b="1" u="sng" dirty="0">
                <a:latin typeface="BIZ UDPゴシック" panose="020B0400000000000000" pitchFamily="50" charset="-128"/>
                <a:ea typeface="BIZ UDPゴシック" panose="020B0400000000000000" pitchFamily="50" charset="-128"/>
              </a:rPr>
              <a:t>マイクロ波</a:t>
            </a:r>
          </a:p>
        </p:txBody>
      </p:sp>
      <p:sp>
        <p:nvSpPr>
          <p:cNvPr id="25" name="矢印: 下 24">
            <a:extLst>
              <a:ext uri="{FF2B5EF4-FFF2-40B4-BE49-F238E27FC236}">
                <a16:creationId xmlns:a16="http://schemas.microsoft.com/office/drawing/2014/main" id="{1590CFE0-9C66-4D18-AE0F-435375E5173D}"/>
              </a:ext>
            </a:extLst>
          </p:cNvPr>
          <p:cNvSpPr/>
          <p:nvPr/>
        </p:nvSpPr>
        <p:spPr>
          <a:xfrm rot="16200000">
            <a:off x="4719999" y="1929172"/>
            <a:ext cx="2854250" cy="1598446"/>
          </a:xfrm>
          <a:prstGeom prst="downArrow">
            <a:avLst>
              <a:gd name="adj1" fmla="val 50000"/>
              <a:gd name="adj2" fmla="val 59043"/>
            </a:avLst>
          </a:prstGeom>
          <a:solidFill>
            <a:schemeClr val="tx1"/>
          </a:solid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A2E6918-6950-4803-A628-AEC6F293F817}"/>
              </a:ext>
            </a:extLst>
          </p:cNvPr>
          <p:cNvSpPr txBox="1"/>
          <p:nvPr/>
        </p:nvSpPr>
        <p:spPr>
          <a:xfrm>
            <a:off x="6558026" y="4101756"/>
            <a:ext cx="4468090" cy="415498"/>
          </a:xfrm>
          <a:prstGeom prst="rect">
            <a:avLst/>
          </a:prstGeom>
          <a:noFill/>
        </p:spPr>
        <p:txBody>
          <a:bodyPr wrap="square">
            <a:spAutoFit/>
          </a:bodyPr>
          <a:lstStyle/>
          <a:p>
            <a:pPr algn="ctr"/>
            <a:r>
              <a:rPr lang="ja-JP" altLang="en-US" sz="1050" dirty="0">
                <a:latin typeface="BIZ UDPゴシック" panose="020B0400000000000000" pitchFamily="50" charset="-128"/>
                <a:ea typeface="BIZ UDPゴシック" panose="020B0400000000000000" pitchFamily="50" charset="-128"/>
              </a:rPr>
              <a:t>上図カーボン・ナノ・オニオンは、</a:t>
            </a:r>
            <a:r>
              <a:rPr lang="en-US" altLang="ja-JP" sz="1050" dirty="0">
                <a:latin typeface="BIZ UDPゴシック" panose="020B0400000000000000" pitchFamily="50" charset="-128"/>
                <a:ea typeface="BIZ UDPゴシック" panose="020B0400000000000000" pitchFamily="50" charset="-128"/>
                <a:hlinkClick r:id="rId3"/>
              </a:rPr>
              <a:t>https://funsizephysics.com/carbon-onions/</a:t>
            </a:r>
            <a:r>
              <a:rPr lang="ja-JP" altLang="en-US" sz="1050" dirty="0">
                <a:latin typeface="BIZ UDPゴシック" panose="020B0400000000000000" pitchFamily="50" charset="-128"/>
                <a:ea typeface="BIZ UDPゴシック" panose="020B0400000000000000" pitchFamily="50" charset="-128"/>
              </a:rPr>
              <a:t>　から転載</a:t>
            </a:r>
          </a:p>
        </p:txBody>
      </p:sp>
      <p:sp>
        <p:nvSpPr>
          <p:cNvPr id="30" name="テキスト ボックス 29">
            <a:extLst>
              <a:ext uri="{FF2B5EF4-FFF2-40B4-BE49-F238E27FC236}">
                <a16:creationId xmlns:a16="http://schemas.microsoft.com/office/drawing/2014/main" id="{73C8B99C-8D97-4CF4-BBFE-1C0D07B770E7}"/>
              </a:ext>
            </a:extLst>
          </p:cNvPr>
          <p:cNvSpPr txBox="1"/>
          <p:nvPr/>
        </p:nvSpPr>
        <p:spPr>
          <a:xfrm>
            <a:off x="6780954" y="37757"/>
            <a:ext cx="3804249" cy="769441"/>
          </a:xfrm>
          <a:prstGeom prst="rect">
            <a:avLst/>
          </a:prstGeom>
          <a:noFill/>
        </p:spPr>
        <p:txBody>
          <a:bodyPr wrap="square">
            <a:spAutoFit/>
          </a:bodyPr>
          <a:lstStyle/>
          <a:p>
            <a:pPr algn="ctr"/>
            <a:r>
              <a:rPr lang="en-US" altLang="ja-JP" sz="2400" b="1" spc="-20" dirty="0" err="1">
                <a:effectLst/>
                <a:latin typeface="BIZ UDPゴシック" panose="020B0400000000000000" pitchFamily="50" charset="-128"/>
                <a:ea typeface="BIZ UDPゴシック" panose="020B0400000000000000" pitchFamily="50" charset="-128"/>
                <a:cs typeface="Georgia" panose="02040502050405020303" pitchFamily="18" charset="0"/>
              </a:rPr>
              <a:t>カーボン・ナノ・オニオン</a:t>
            </a:r>
            <a:endParaRPr lang="en-US" altLang="ja-JP" sz="2000" b="1" spc="-20" dirty="0">
              <a:effectLst/>
              <a:latin typeface="BIZ UDPゴシック" panose="020B0400000000000000" pitchFamily="50" charset="-128"/>
              <a:ea typeface="BIZ UDPゴシック" panose="020B0400000000000000" pitchFamily="50" charset="-128"/>
              <a:cs typeface="Georgia" panose="02040502050405020303" pitchFamily="18" charset="0"/>
            </a:endParaRPr>
          </a:p>
          <a:p>
            <a:pPr algn="ctr"/>
            <a:r>
              <a:rPr lang="en-US" altLang="ja-JP" sz="2000" b="1" spc="-20" dirty="0">
                <a:effectLst/>
                <a:latin typeface="BIZ UDP明朝 Medium" panose="02020500000000000000" pitchFamily="18" charset="-128"/>
                <a:ea typeface="BIZ UDP明朝 Medium" panose="02020500000000000000" pitchFamily="18" charset="-128"/>
                <a:cs typeface="Georgia" panose="02040502050405020303" pitchFamily="18" charset="0"/>
              </a:rPr>
              <a:t>（Carbon Nano </a:t>
            </a:r>
            <a:r>
              <a:rPr lang="en-US" altLang="ja-JP" sz="2000" b="1" spc="-20" dirty="0" err="1">
                <a:effectLst/>
                <a:latin typeface="BIZ UDP明朝 Medium" panose="02020500000000000000" pitchFamily="18" charset="-128"/>
                <a:ea typeface="BIZ UDP明朝 Medium" panose="02020500000000000000" pitchFamily="18" charset="-128"/>
                <a:cs typeface="Georgia" panose="02040502050405020303" pitchFamily="18" charset="0"/>
              </a:rPr>
              <a:t>Onion：CNO</a:t>
            </a:r>
            <a:r>
              <a:rPr lang="en-US" altLang="ja-JP" sz="2000" b="1" spc="-20" dirty="0">
                <a:effectLst/>
                <a:latin typeface="BIZ UDP明朝 Medium" panose="02020500000000000000" pitchFamily="18" charset="-128"/>
                <a:ea typeface="BIZ UDP明朝 Medium" panose="02020500000000000000" pitchFamily="18" charset="-128"/>
                <a:cs typeface="Georgia" panose="02040502050405020303" pitchFamily="18" charset="0"/>
              </a:rPr>
              <a:t>）</a:t>
            </a:r>
            <a:endParaRPr lang="ja-JP" altLang="en-US" sz="2000" b="1" dirty="0">
              <a:latin typeface="BIZ UDP明朝 Medium" panose="02020500000000000000" pitchFamily="18" charset="-128"/>
              <a:ea typeface="BIZ UDP明朝 Medium" panose="02020500000000000000" pitchFamily="18" charset="-128"/>
            </a:endParaRPr>
          </a:p>
        </p:txBody>
      </p:sp>
      <p:graphicFrame>
        <p:nvGraphicFramePr>
          <p:cNvPr id="27" name="表 3">
            <a:extLst>
              <a:ext uri="{FF2B5EF4-FFF2-40B4-BE49-F238E27FC236}">
                <a16:creationId xmlns:a16="http://schemas.microsoft.com/office/drawing/2014/main" id="{EFEA6A30-8E0A-4FD8-80B9-2FCDCB66E3A3}"/>
              </a:ext>
            </a:extLst>
          </p:cNvPr>
          <p:cNvGraphicFramePr>
            <a:graphicFrameLocks noGrp="1"/>
          </p:cNvGraphicFramePr>
          <p:nvPr/>
        </p:nvGraphicFramePr>
        <p:xfrm>
          <a:off x="495583" y="4865480"/>
          <a:ext cx="11215991" cy="1981200"/>
        </p:xfrm>
        <a:graphic>
          <a:graphicData uri="http://schemas.openxmlformats.org/drawingml/2006/table">
            <a:tbl>
              <a:tblPr firstRow="1" bandRow="1">
                <a:tableStyleId>{8EC20E35-A176-4012-BC5E-935CFFF8708E}</a:tableStyleId>
              </a:tblPr>
              <a:tblGrid>
                <a:gridCol w="5525311">
                  <a:extLst>
                    <a:ext uri="{9D8B030D-6E8A-4147-A177-3AD203B41FA5}">
                      <a16:colId xmlns:a16="http://schemas.microsoft.com/office/drawing/2014/main" val="2099929748"/>
                    </a:ext>
                  </a:extLst>
                </a:gridCol>
                <a:gridCol w="5690680">
                  <a:extLst>
                    <a:ext uri="{9D8B030D-6E8A-4147-A177-3AD203B41FA5}">
                      <a16:colId xmlns:a16="http://schemas.microsoft.com/office/drawing/2014/main" val="2794532463"/>
                    </a:ext>
                  </a:extLst>
                </a:gridCol>
              </a:tblGrid>
              <a:tr h="370840">
                <a:tc gridSpan="2">
                  <a:txBody>
                    <a:bodyPr/>
                    <a:lstStyle/>
                    <a:p>
                      <a:pPr algn="ctr"/>
                      <a:r>
                        <a:rPr kumimoji="1" lang="en-US" altLang="ja-JP" sz="2000" b="1" kern="1200" dirty="0" err="1">
                          <a:solidFill>
                            <a:schemeClr val="lt1"/>
                          </a:solidFill>
                          <a:effectLst/>
                          <a:latin typeface="+mn-lt"/>
                          <a:ea typeface="+mn-ea"/>
                          <a:cs typeface="+mn-cs"/>
                        </a:rPr>
                        <a:t>カーボン・ナノ・マテリアル（Carbon</a:t>
                      </a:r>
                      <a:r>
                        <a:rPr kumimoji="1" lang="en-US" altLang="ja-JP" sz="2000" b="1" kern="1200" dirty="0">
                          <a:solidFill>
                            <a:schemeClr val="lt1"/>
                          </a:solidFill>
                          <a:effectLst/>
                          <a:latin typeface="+mn-lt"/>
                          <a:ea typeface="+mn-ea"/>
                          <a:cs typeface="+mn-cs"/>
                        </a:rPr>
                        <a:t> Nano </a:t>
                      </a:r>
                      <a:r>
                        <a:rPr kumimoji="1" lang="en-US" altLang="ja-JP" sz="2000" b="1" kern="1200" dirty="0" err="1">
                          <a:solidFill>
                            <a:schemeClr val="lt1"/>
                          </a:solidFill>
                          <a:effectLst/>
                          <a:latin typeface="+mn-lt"/>
                          <a:ea typeface="+mn-ea"/>
                          <a:cs typeface="+mn-cs"/>
                        </a:rPr>
                        <a:t>Material：CNM</a:t>
                      </a:r>
                      <a:r>
                        <a:rPr kumimoji="1" lang="en-US" altLang="ja-JP" sz="2000" b="1" kern="1200" dirty="0">
                          <a:solidFill>
                            <a:schemeClr val="lt1"/>
                          </a:solidFill>
                          <a:effectLst/>
                          <a:latin typeface="+mn-lt"/>
                          <a:ea typeface="+mn-ea"/>
                          <a:cs typeface="+mn-cs"/>
                        </a:rPr>
                        <a:t>）</a:t>
                      </a:r>
                      <a:r>
                        <a:rPr kumimoji="1" lang="ja-JP" altLang="en-US" sz="2000" b="1" kern="1200" dirty="0">
                          <a:solidFill>
                            <a:schemeClr val="lt1"/>
                          </a:solidFill>
                          <a:effectLst/>
                          <a:latin typeface="+mn-lt"/>
                          <a:ea typeface="+mn-ea"/>
                          <a:cs typeface="+mn-cs"/>
                        </a:rPr>
                        <a:t>の種類</a:t>
                      </a:r>
                      <a:endParaRPr kumimoji="1" lang="ja-JP" altLang="en-US" sz="2000" dirty="0"/>
                    </a:p>
                  </a:txBody>
                  <a:tcPr anchor="ctr">
                    <a:solidFill>
                      <a:schemeClr val="accent1">
                        <a:lumMod val="75000"/>
                      </a:schemeClr>
                    </a:solidFill>
                  </a:tcPr>
                </a:tc>
                <a:tc hMerge="1">
                  <a:txBody>
                    <a:bodyPr/>
                    <a:lstStyle/>
                    <a:p>
                      <a:endParaRPr kumimoji="1" lang="ja-JP" altLang="en-US" dirty="0"/>
                    </a:p>
                  </a:txBody>
                  <a:tcPr/>
                </a:tc>
                <a:extLst>
                  <a:ext uri="{0D108BD9-81ED-4DB2-BD59-A6C34878D82A}">
                    <a16:rowId xmlns:a16="http://schemas.microsoft.com/office/drawing/2014/main" val="40484094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BIZ UDPゴシック" panose="020B0400000000000000" pitchFamily="50" charset="-128"/>
                          <a:ea typeface="BIZ UDPゴシック" panose="020B0400000000000000" pitchFamily="50" charset="-128"/>
                        </a:rPr>
                        <a:t>グラフェン</a:t>
                      </a:r>
                      <a:r>
                        <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rPr>
                        <a:t>（</a:t>
                      </a:r>
                      <a:r>
                        <a:rPr kumimoji="1" lang="en-US" altLang="ja-JP" sz="1800" b="0" i="0" kern="1200" dirty="0">
                          <a:solidFill>
                            <a:schemeClr val="tx1"/>
                          </a:solidFill>
                          <a:effectLst/>
                          <a:latin typeface="Amasis MT Pro Black" panose="02040A04050005020304" pitchFamily="18" charset="0"/>
                          <a:ea typeface="+mn-ea"/>
                          <a:cs typeface="+mn-cs"/>
                        </a:rPr>
                        <a:t>Graphene</a:t>
                      </a:r>
                      <a:r>
                        <a:rPr kumimoji="1" lang="ja-JP" altLang="en-US" sz="1800" b="0" i="0" kern="1200" dirty="0">
                          <a:solidFill>
                            <a:schemeClr val="tx1"/>
                          </a:solidFill>
                          <a:effectLst/>
                          <a:latin typeface="Amasis MT Pro Black" panose="02040A04050005020304" pitchFamily="18" charset="0"/>
                          <a:ea typeface="+mn-ea"/>
                          <a:cs typeface="+mn-cs"/>
                        </a:rPr>
                        <a:t>）</a:t>
                      </a:r>
                      <a:endParaRPr kumimoji="1" lang="ja-JP" altLang="en-US" sz="1800" dirty="0">
                        <a:solidFill>
                          <a:schemeClr val="tx1"/>
                        </a:solidFill>
                        <a:latin typeface="Amasis MT Pro Black" panose="02040A04050005020304" pitchFamily="18" charset="0"/>
                        <a:ea typeface="UD デジタル 教科書体 NK-B" panose="02020700000000000000" pitchFamily="18" charset="-128"/>
                      </a:endParaRPr>
                    </a:p>
                  </a:txBody>
                  <a:tcPr anchor="ctr"/>
                </a:tc>
                <a:tc>
                  <a:txBody>
                    <a:bodyPr/>
                    <a:lstStyle/>
                    <a:p>
                      <a:r>
                        <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rPr>
                        <a:t>炭素原子が六角形格子状になった</a:t>
                      </a:r>
                      <a:r>
                        <a:rPr kumimoji="1" lang="en-US" altLang="ja-JP" dirty="0">
                          <a:solidFill>
                            <a:schemeClr val="accent3">
                              <a:lumMod val="50000"/>
                            </a:schemeClr>
                          </a:solidFill>
                          <a:latin typeface="Amasis MT Pro Black" panose="02040A04050005020304" pitchFamily="18" charset="0"/>
                          <a:ea typeface="UD デジタル 教科書体 NK-B" panose="02020700000000000000" pitchFamily="18" charset="-128"/>
                        </a:rPr>
                        <a:t>CNM</a:t>
                      </a:r>
                      <a:endPar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endParaRPr>
                    </a:p>
                  </a:txBody>
                  <a:tcPr anchor="ctr"/>
                </a:tc>
                <a:extLst>
                  <a:ext uri="{0D108BD9-81ED-4DB2-BD59-A6C34878D82A}">
                    <a16:rowId xmlns:a16="http://schemas.microsoft.com/office/drawing/2014/main" val="4097593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BIZ UDPゴシック" panose="020B0400000000000000" pitchFamily="50" charset="-128"/>
                          <a:ea typeface="BIZ UDPゴシック" panose="020B0400000000000000" pitchFamily="50" charset="-128"/>
                        </a:rPr>
                        <a:t>カーボン・ナノ・チューブ</a:t>
                      </a:r>
                      <a:r>
                        <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rPr>
                        <a:t>（</a:t>
                      </a:r>
                      <a:r>
                        <a:rPr kumimoji="1" lang="en-US" altLang="ja-JP" sz="1800" b="0" i="0" kern="1200" dirty="0">
                          <a:solidFill>
                            <a:schemeClr val="tx1"/>
                          </a:solidFill>
                          <a:effectLst/>
                          <a:latin typeface="Amasis MT Pro Black" panose="02040A04050005020304" pitchFamily="18" charset="0"/>
                          <a:ea typeface="+mn-ea"/>
                          <a:cs typeface="+mn-cs"/>
                        </a:rPr>
                        <a:t>Carbon Nanotube</a:t>
                      </a:r>
                      <a:r>
                        <a:rPr kumimoji="1" lang="ja-JP" altLang="en-US" sz="1800" b="0" i="0" kern="1200" dirty="0">
                          <a:solidFill>
                            <a:schemeClr val="tx1"/>
                          </a:solidFill>
                          <a:effectLst/>
                          <a:latin typeface="Amasis MT Pro Black" panose="02040A04050005020304" pitchFamily="18" charset="0"/>
                          <a:ea typeface="+mn-ea"/>
                          <a:cs typeface="+mn-cs"/>
                        </a:rPr>
                        <a:t>）</a:t>
                      </a:r>
                      <a:endPar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endParaRPr>
                    </a:p>
                  </a:txBody>
                  <a:tcPr anchor="ctr"/>
                </a:tc>
                <a:tc>
                  <a:txBody>
                    <a:bodyPr/>
                    <a:lstStyle/>
                    <a:p>
                      <a:r>
                        <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rPr>
                        <a:t>円筒形の</a:t>
                      </a:r>
                      <a:r>
                        <a:rPr kumimoji="1" lang="en-US" altLang="ja-JP" dirty="0">
                          <a:solidFill>
                            <a:schemeClr val="accent3">
                              <a:lumMod val="50000"/>
                            </a:schemeClr>
                          </a:solidFill>
                          <a:latin typeface="Amasis MT Pro Black" panose="02040A04050005020304" pitchFamily="18" charset="0"/>
                          <a:ea typeface="UD デジタル 教科書体 NK-B" panose="02020700000000000000" pitchFamily="18" charset="-128"/>
                        </a:rPr>
                        <a:t>CNM</a:t>
                      </a:r>
                      <a:r>
                        <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rPr>
                        <a:t>。単層、及び二層構造など</a:t>
                      </a:r>
                    </a:p>
                  </a:txBody>
                  <a:tcPr anchor="ctr"/>
                </a:tc>
                <a:extLst>
                  <a:ext uri="{0D108BD9-81ED-4DB2-BD59-A6C34878D82A}">
                    <a16:rowId xmlns:a16="http://schemas.microsoft.com/office/drawing/2014/main" val="3504468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BIZ UDPゴシック" panose="020B0400000000000000" pitchFamily="50" charset="-128"/>
                          <a:ea typeface="BIZ UDPゴシック" panose="020B0400000000000000" pitchFamily="50" charset="-128"/>
                        </a:rPr>
                        <a:t>フラーレン</a:t>
                      </a:r>
                      <a:r>
                        <a:rPr kumimoji="1" lang="ja-JP" altLang="en-US" dirty="0">
                          <a:solidFill>
                            <a:schemeClr val="tx1"/>
                          </a:solidFill>
                          <a:latin typeface="Amasis MT Pro Black" panose="02040A04050005020304" pitchFamily="18" charset="0"/>
                          <a:ea typeface="UD デジタル 教科書体 NK-B" panose="02020700000000000000" pitchFamily="18" charset="-128"/>
                        </a:rPr>
                        <a:t>（</a:t>
                      </a:r>
                      <a:r>
                        <a:rPr kumimoji="1" lang="en-US" altLang="ja-JP" sz="1800" b="0" i="0" kern="1200" dirty="0">
                          <a:solidFill>
                            <a:schemeClr val="tx1"/>
                          </a:solidFill>
                          <a:effectLst/>
                          <a:latin typeface="Amasis MT Pro Black" panose="02040A04050005020304" pitchFamily="18" charset="0"/>
                          <a:ea typeface="+mn-ea"/>
                          <a:cs typeface="+mn-cs"/>
                        </a:rPr>
                        <a:t>Fullerene</a:t>
                      </a:r>
                      <a:r>
                        <a:rPr kumimoji="1" lang="ja-JP" altLang="en-US" sz="1800" b="0" i="0" kern="1200" dirty="0">
                          <a:solidFill>
                            <a:schemeClr val="tx1"/>
                          </a:solidFill>
                          <a:effectLst/>
                          <a:latin typeface="Amasis MT Pro Black" panose="02040A04050005020304" pitchFamily="18" charset="0"/>
                          <a:ea typeface="+mn-ea"/>
                          <a:cs typeface="+mn-cs"/>
                        </a:rPr>
                        <a:t>）</a:t>
                      </a:r>
                      <a:endParaRPr kumimoji="1" lang="en-US" altLang="ja-JP" sz="1800" b="0" i="0" kern="1200" dirty="0">
                        <a:solidFill>
                          <a:schemeClr val="tx1"/>
                        </a:solidFill>
                        <a:effectLst/>
                        <a:latin typeface="Amasis MT Pro Black" panose="02040A04050005020304" pitchFamily="18" charset="0"/>
                        <a:ea typeface="+mn-ea"/>
                        <a:cs typeface="+mn-cs"/>
                      </a:endParaRPr>
                    </a:p>
                  </a:txBody>
                  <a:tcPr anchor="ctr"/>
                </a:tc>
                <a:tc>
                  <a:txBody>
                    <a:bodyPr/>
                    <a:lstStyle/>
                    <a:p>
                      <a:r>
                        <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rPr>
                        <a:t>炭素原子が球形（サッカーボール状）になった</a:t>
                      </a:r>
                      <a:r>
                        <a:rPr kumimoji="1" lang="en-US" altLang="ja-JP" dirty="0">
                          <a:solidFill>
                            <a:schemeClr val="accent3">
                              <a:lumMod val="50000"/>
                            </a:schemeClr>
                          </a:solidFill>
                          <a:latin typeface="Amasis MT Pro Black" panose="02040A04050005020304" pitchFamily="18" charset="0"/>
                          <a:ea typeface="UD デジタル 教科書体 NK-B" panose="02020700000000000000" pitchFamily="18" charset="-128"/>
                        </a:rPr>
                        <a:t>CNM</a:t>
                      </a:r>
                      <a:endPar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endParaRPr>
                    </a:p>
                  </a:txBody>
                  <a:tcPr anchor="ctr"/>
                </a:tc>
                <a:extLst>
                  <a:ext uri="{0D108BD9-81ED-4DB2-BD59-A6C34878D82A}">
                    <a16:rowId xmlns:a16="http://schemas.microsoft.com/office/drawing/2014/main" val="26607801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err="1">
                          <a:solidFill>
                            <a:schemeClr val="dk1"/>
                          </a:solidFill>
                          <a:effectLst/>
                          <a:latin typeface="BIZ UDPゴシック" panose="020B0400000000000000" pitchFamily="50" charset="-128"/>
                          <a:ea typeface="BIZ UDPゴシック" panose="020B0400000000000000" pitchFamily="50" charset="-128"/>
                          <a:cs typeface="+mn-cs"/>
                        </a:rPr>
                        <a:t>カーボン・ナノ・オニオン</a:t>
                      </a:r>
                      <a:r>
                        <a:rPr kumimoji="1" lang="en-US" altLang="ja-JP" sz="1800" kern="1200" dirty="0" err="1">
                          <a:solidFill>
                            <a:schemeClr val="dk1"/>
                          </a:solidFill>
                          <a:effectLst/>
                          <a:latin typeface="Amasis MT Pro Black" panose="02040A04050005020304" pitchFamily="18" charset="0"/>
                          <a:ea typeface="+mn-ea"/>
                          <a:cs typeface="+mn-cs"/>
                        </a:rPr>
                        <a:t>（Carbon</a:t>
                      </a:r>
                      <a:r>
                        <a:rPr kumimoji="1" lang="en-US" altLang="ja-JP" sz="1800" kern="1200" dirty="0">
                          <a:solidFill>
                            <a:schemeClr val="dk1"/>
                          </a:solidFill>
                          <a:effectLst/>
                          <a:latin typeface="Amasis MT Pro Black" panose="02040A04050005020304" pitchFamily="18" charset="0"/>
                          <a:ea typeface="+mn-ea"/>
                          <a:cs typeface="+mn-cs"/>
                        </a:rPr>
                        <a:t> Nano Onion）</a:t>
                      </a:r>
                      <a:endParaRPr kumimoji="1" lang="en-US" altLang="ja-JP" sz="1800" b="0" i="0" kern="1200" dirty="0">
                        <a:solidFill>
                          <a:schemeClr val="tx1"/>
                        </a:solidFill>
                        <a:effectLst/>
                        <a:latin typeface="Amasis MT Pro Black" panose="02040A04050005020304" pitchFamily="18" charset="0"/>
                        <a:ea typeface="+mn-ea"/>
                        <a:cs typeface="+mn-cs"/>
                      </a:endParaRPr>
                    </a:p>
                  </a:txBody>
                  <a:tcPr anchor="ctr"/>
                </a:tc>
                <a:tc>
                  <a:txBody>
                    <a:bodyPr/>
                    <a:lstStyle/>
                    <a:p>
                      <a:r>
                        <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rPr>
                        <a:t>フラーレンが複数層内部入れ子になっている</a:t>
                      </a:r>
                      <a:r>
                        <a:rPr kumimoji="1" lang="en-US" altLang="ja-JP" dirty="0">
                          <a:solidFill>
                            <a:schemeClr val="accent3">
                              <a:lumMod val="50000"/>
                            </a:schemeClr>
                          </a:solidFill>
                          <a:latin typeface="Amasis MT Pro Black" panose="02040A04050005020304" pitchFamily="18" charset="0"/>
                          <a:ea typeface="UD デジタル 教科書体 NK-B" panose="02020700000000000000" pitchFamily="18" charset="-128"/>
                        </a:rPr>
                        <a:t>CNM</a:t>
                      </a:r>
                      <a:endParaRPr kumimoji="1" lang="ja-JP" altLang="en-US" dirty="0">
                        <a:solidFill>
                          <a:schemeClr val="accent3">
                            <a:lumMod val="50000"/>
                          </a:schemeClr>
                        </a:solidFill>
                        <a:latin typeface="Amasis MT Pro Black" panose="02040A04050005020304" pitchFamily="18" charset="0"/>
                        <a:ea typeface="UD デジタル 教科書体 NK-B" panose="02020700000000000000" pitchFamily="18" charset="-128"/>
                      </a:endParaRPr>
                    </a:p>
                  </a:txBody>
                  <a:tcPr anchor="ctr"/>
                </a:tc>
                <a:extLst>
                  <a:ext uri="{0D108BD9-81ED-4DB2-BD59-A6C34878D82A}">
                    <a16:rowId xmlns:a16="http://schemas.microsoft.com/office/drawing/2014/main" val="766108318"/>
                  </a:ext>
                </a:extLst>
              </a:tr>
            </a:tbl>
          </a:graphicData>
        </a:graphic>
      </p:graphicFrame>
    </p:spTree>
    <p:extLst>
      <p:ext uri="{BB962C8B-B14F-4D97-AF65-F5344CB8AC3E}">
        <p14:creationId xmlns:p14="http://schemas.microsoft.com/office/powerpoint/2010/main" val="382954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83073"/>
            <a:ext cx="12192000" cy="584775"/>
          </a:xfrm>
          <a:prstGeom prst="rect">
            <a:avLst/>
          </a:prstGeom>
          <a:noFill/>
        </p:spPr>
        <p:txBody>
          <a:bodyPr wrap="square" rtlCol="0">
            <a:spAutoFit/>
          </a:bodyPr>
          <a:lstStyle/>
          <a:p>
            <a:pPr algn="ctr"/>
            <a:r>
              <a:rPr lang="ja-JP" altLang="en-US" sz="3200" b="1" dirty="0">
                <a:latin typeface="Yu Gothic UI Semilight" panose="020B0400000000000000" pitchFamily="50" charset="-128"/>
                <a:ea typeface="Yu Gothic UI Semilight" panose="020B0400000000000000" pitchFamily="50" charset="-128"/>
              </a:rPr>
              <a:t>棄てられた「</a:t>
            </a:r>
            <a:r>
              <a:rPr lang="ja-JP" altLang="en-US" sz="3200" b="1" u="sng" dirty="0">
                <a:latin typeface="Yu Gothic UI Semilight" panose="020B0400000000000000" pitchFamily="50" charset="-128"/>
                <a:ea typeface="Yu Gothic UI Semilight" panose="020B0400000000000000" pitchFamily="50" charset="-128"/>
              </a:rPr>
              <a:t>魚の鱗</a:t>
            </a:r>
            <a:r>
              <a:rPr lang="ja-JP" altLang="en-US" sz="1400" b="1" dirty="0">
                <a:latin typeface="Yu Gothic UI Semilight" panose="020B0400000000000000" pitchFamily="50" charset="-128"/>
                <a:ea typeface="Yu Gothic UI Semilight" panose="020B0400000000000000" pitchFamily="50" charset="-128"/>
              </a:rPr>
              <a:t>（うろこ）</a:t>
            </a:r>
            <a:r>
              <a:rPr lang="ja-JP" altLang="en-US" sz="3200" b="1" dirty="0">
                <a:latin typeface="Yu Gothic UI Semilight" panose="020B0400000000000000" pitchFamily="50" charset="-128"/>
                <a:ea typeface="Yu Gothic UI Semilight" panose="020B0400000000000000" pitchFamily="50" charset="-128"/>
              </a:rPr>
              <a:t>」を</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カーボン・ナノ・オニオン</a:t>
            </a:r>
            <a:r>
              <a:rPr lang="en-US" altLang="ja-JP" sz="3200" b="1" dirty="0">
                <a:latin typeface="Yu Gothic UI Semilight" panose="020B0400000000000000" pitchFamily="50" charset="-128"/>
                <a:ea typeface="Yu Gothic UI Semilight" panose="020B0400000000000000" pitchFamily="50" charset="-128"/>
              </a:rPr>
              <a:t>】</a:t>
            </a:r>
            <a:r>
              <a:rPr lang="ja-JP" altLang="en-US" sz="3200" b="1" dirty="0">
                <a:latin typeface="Yu Gothic UI Semilight" panose="020B0400000000000000" pitchFamily="50" charset="-128"/>
                <a:ea typeface="Yu Gothic UI Semilight" panose="020B0400000000000000" pitchFamily="50" charset="-128"/>
              </a:rPr>
              <a:t>に転換</a:t>
            </a:r>
            <a:endParaRPr kumimoji="1" lang="en-US" altLang="ja-JP" sz="1050" b="1" dirty="0">
              <a:latin typeface="Yu Gothic UI Semilight" panose="020B0400000000000000" pitchFamily="50" charset="-128"/>
              <a:ea typeface="Yu Gothic UI Semilight" panose="020B0400000000000000" pitchFamily="50" charset="-128"/>
            </a:endParaRPr>
          </a:p>
        </p:txBody>
      </p:sp>
      <p:sp>
        <p:nvSpPr>
          <p:cNvPr id="5" name="object 16">
            <a:extLst>
              <a:ext uri="{FF2B5EF4-FFF2-40B4-BE49-F238E27FC236}">
                <a16:creationId xmlns:a16="http://schemas.microsoft.com/office/drawing/2014/main" id="{C2710BA5-40A6-4B2F-AC7F-0AA2E4216E74}"/>
              </a:ext>
            </a:extLst>
          </p:cNvPr>
          <p:cNvSpPr/>
          <p:nvPr/>
        </p:nvSpPr>
        <p:spPr>
          <a:xfrm>
            <a:off x="10628671" y="20083"/>
            <a:ext cx="1563329" cy="1504335"/>
          </a:xfrm>
          <a:prstGeom prst="rect">
            <a:avLst/>
          </a:prstGeom>
          <a:blipFill>
            <a:blip r:embed="rId2" cstate="print"/>
            <a:stretch>
              <a:fillRect/>
            </a:stretch>
          </a:blipFill>
        </p:spPr>
        <p:txBody>
          <a:bodyPr wrap="square" lIns="0" tIns="0" rIns="0" bIns="0" rtlCol="0"/>
          <a:lstStyle/>
          <a:p>
            <a:endParaRPr/>
          </a:p>
        </p:txBody>
      </p:sp>
      <p:pic>
        <p:nvPicPr>
          <p:cNvPr id="1028" name="Picture 4">
            <a:extLst>
              <a:ext uri="{FF2B5EF4-FFF2-40B4-BE49-F238E27FC236}">
                <a16:creationId xmlns:a16="http://schemas.microsoft.com/office/drawing/2014/main" id="{2E8DAD49-FA1E-47CF-9D1E-00C858EFF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9" y="2854893"/>
            <a:ext cx="6192773" cy="39200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D90A218-3627-49D0-AD3B-AE86ECDF1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240" y="4170238"/>
            <a:ext cx="6012327" cy="2604689"/>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E3807C5-3CD6-4079-B482-0C00E974B282}"/>
              </a:ext>
            </a:extLst>
          </p:cNvPr>
          <p:cNvSpPr txBox="1"/>
          <p:nvPr/>
        </p:nvSpPr>
        <p:spPr>
          <a:xfrm>
            <a:off x="3006572" y="550196"/>
            <a:ext cx="6105832" cy="338554"/>
          </a:xfrm>
          <a:prstGeom prst="rect">
            <a:avLst/>
          </a:prstGeom>
          <a:noFill/>
        </p:spPr>
        <p:txBody>
          <a:bodyPr wrap="square">
            <a:spAutoFit/>
          </a:bodyPr>
          <a:lstStyle/>
          <a:p>
            <a:r>
              <a:rPr lang="en-US" altLang="ja-JP" sz="1600" dirty="0">
                <a:latin typeface="Amasis MT Pro Black" panose="02040A04050005020304" pitchFamily="18" charset="0"/>
              </a:rPr>
              <a:t>https://www.nitech.ac.jp/news/press/2022/9701.html</a:t>
            </a:r>
            <a:endParaRPr lang="ja-JP" altLang="en-US" sz="1600" dirty="0">
              <a:latin typeface="Amasis MT Pro Black" panose="02040A04050005020304" pitchFamily="18" charset="0"/>
            </a:endParaRPr>
          </a:p>
        </p:txBody>
      </p:sp>
      <p:pic>
        <p:nvPicPr>
          <p:cNvPr id="10" name="Picture 42" descr="malicious user_s">
            <a:extLst>
              <a:ext uri="{FF2B5EF4-FFF2-40B4-BE49-F238E27FC236}">
                <a16:creationId xmlns:a16="http://schemas.microsoft.com/office/drawing/2014/main" id="{CB5852C1-98BB-4888-B92E-FE9314BA0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23" y="83073"/>
            <a:ext cx="914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サカナの鱗はどこへ行く？　専門業者に取材をして分かった3つの再利用法">
            <a:extLst>
              <a:ext uri="{FF2B5EF4-FFF2-40B4-BE49-F238E27FC236}">
                <a16:creationId xmlns:a16="http://schemas.microsoft.com/office/drawing/2014/main" id="{E3676204-A505-4FD1-B260-1C3A34C3C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045" y="1018167"/>
            <a:ext cx="3895725" cy="241083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電子レンジおすすめ21選｜一人暮らし向けや高機能モデルをランキングで紹介【2022年】">
            <a:extLst>
              <a:ext uri="{FF2B5EF4-FFF2-40B4-BE49-F238E27FC236}">
                <a16:creationId xmlns:a16="http://schemas.microsoft.com/office/drawing/2014/main" id="{1174C57B-AA64-404D-8AAA-F6BAECFF7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3724" y="992175"/>
            <a:ext cx="3020786" cy="188799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C0C93AF-2725-4EF3-80A2-C70972D5001D}"/>
              </a:ext>
            </a:extLst>
          </p:cNvPr>
          <p:cNvSpPr txBox="1"/>
          <p:nvPr/>
        </p:nvSpPr>
        <p:spPr>
          <a:xfrm>
            <a:off x="1434019" y="2825790"/>
            <a:ext cx="3429000" cy="230832"/>
          </a:xfrm>
          <a:prstGeom prst="rect">
            <a:avLst/>
          </a:prstGeom>
          <a:noFill/>
        </p:spPr>
        <p:txBody>
          <a:bodyPr wrap="square" rtlCol="0">
            <a:spAutoFit/>
          </a:bodyPr>
          <a:lstStyle/>
          <a:p>
            <a:r>
              <a:rPr kumimoji="1" lang="en-US" altLang="ja-JP" sz="900" dirty="0">
                <a:latin typeface="BIZ UDPゴシック" panose="020B0400000000000000" pitchFamily="50" charset="-128"/>
                <a:ea typeface="BIZ UDPゴシック" panose="020B0400000000000000" pitchFamily="50" charset="-128"/>
              </a:rPr>
              <a:t>https://monoreco.ameba.jp/42056700013032/</a:t>
            </a:r>
            <a:endParaRPr kumimoji="1" lang="ja-JP" altLang="en-US" sz="9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422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1000"/>
                                        <p:tgtEl>
                                          <p:spTgt spid="10"/>
                                        </p:tgtEl>
                                        <p:attrNameLst>
                                          <p:attrName>ppt_x</p:attrName>
                                        </p:attrNameLst>
                                      </p:cBhvr>
                                      <p:tavLst>
                                        <p:tav tm="0">
                                          <p:val>
                                            <p:strVal val="ppt_x"/>
                                          </p:val>
                                        </p:tav>
                                        <p:tav tm="100000">
                                          <p:val>
                                            <p:strVal val="ppt_x"/>
                                          </p:val>
                                        </p:tav>
                                      </p:tavLst>
                                    </p:anim>
                                    <p:anim calcmode="lin" valueType="num">
                                      <p:cBhvr additive="base">
                                        <p:cTn id="7" dur="1000"/>
                                        <p:tgtEl>
                                          <p:spTgt spid="10"/>
                                        </p:tgtEl>
                                        <p:attrNameLst>
                                          <p:attrName>ppt_y</p:attrName>
                                        </p:attrNameLst>
                                      </p:cBhvr>
                                      <p:tavLst>
                                        <p:tav tm="0">
                                          <p:val>
                                            <p:strVal val="ppt_y"/>
                                          </p:val>
                                        </p:tav>
                                        <p:tav tm="100000">
                                          <p:val>
                                            <p:strVal val="1+ppt_h/2"/>
                                          </p:val>
                                        </p:tav>
                                      </p:tavLst>
                                    </p:anim>
                                    <p:set>
                                      <p:cBhvr>
                                        <p:cTn id="8"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155C039-4E39-EBFE-8AC7-72306F3544DF}"/>
              </a:ext>
            </a:extLst>
          </p:cNvPr>
          <p:cNvPicPr>
            <a:picLocks noChangeAspect="1"/>
          </p:cNvPicPr>
          <p:nvPr/>
        </p:nvPicPr>
        <p:blipFill>
          <a:blip r:embed="rId2"/>
          <a:stretch>
            <a:fillRect/>
          </a:stretch>
        </p:blipFill>
        <p:spPr>
          <a:xfrm>
            <a:off x="1135641" y="349827"/>
            <a:ext cx="3385340" cy="6158345"/>
          </a:xfrm>
          <a:prstGeom prst="rect">
            <a:avLst/>
          </a:prstGeom>
        </p:spPr>
      </p:pic>
      <p:pic>
        <p:nvPicPr>
          <p:cNvPr id="5" name="図 4">
            <a:extLst>
              <a:ext uri="{FF2B5EF4-FFF2-40B4-BE49-F238E27FC236}">
                <a16:creationId xmlns:a16="http://schemas.microsoft.com/office/drawing/2014/main" id="{9E5BCB15-2D86-9B90-452B-BAF0423C3692}"/>
              </a:ext>
            </a:extLst>
          </p:cNvPr>
          <p:cNvPicPr>
            <a:picLocks noChangeAspect="1"/>
          </p:cNvPicPr>
          <p:nvPr/>
        </p:nvPicPr>
        <p:blipFill>
          <a:blip r:embed="rId3"/>
          <a:stretch>
            <a:fillRect/>
          </a:stretch>
        </p:blipFill>
        <p:spPr>
          <a:xfrm>
            <a:off x="4856017" y="3222730"/>
            <a:ext cx="6629400" cy="2943225"/>
          </a:xfrm>
          <a:prstGeom prst="rect">
            <a:avLst/>
          </a:prstGeom>
        </p:spPr>
      </p:pic>
      <p:sp>
        <p:nvSpPr>
          <p:cNvPr id="8" name="テキスト ボックス 7">
            <a:extLst>
              <a:ext uri="{FF2B5EF4-FFF2-40B4-BE49-F238E27FC236}">
                <a16:creationId xmlns:a16="http://schemas.microsoft.com/office/drawing/2014/main" id="{876BD8F7-79F9-0C22-7ECF-A3BB74BADB50}"/>
              </a:ext>
            </a:extLst>
          </p:cNvPr>
          <p:cNvSpPr txBox="1"/>
          <p:nvPr/>
        </p:nvSpPr>
        <p:spPr>
          <a:xfrm>
            <a:off x="4856017" y="1929476"/>
            <a:ext cx="6767945" cy="1200329"/>
          </a:xfrm>
          <a:prstGeom prst="rect">
            <a:avLst/>
          </a:prstGeom>
          <a:noFill/>
        </p:spPr>
        <p:txBody>
          <a:bodyPr wrap="square">
            <a:spAutoFit/>
          </a:bodyPr>
          <a:lstStyle/>
          <a:p>
            <a:r>
              <a:rPr lang="en-US" altLang="ja-JP" sz="2400" b="1" i="0" dirty="0">
                <a:solidFill>
                  <a:srgbClr val="C00000"/>
                </a:solidFill>
                <a:effectLst/>
                <a:latin typeface="Amasis MT Pro Medium" panose="02040604050005020304" pitchFamily="18" charset="0"/>
              </a:rPr>
              <a:t>Supercharged C60</a:t>
            </a:r>
            <a:r>
              <a:rPr lang="en-US" altLang="ja-JP" sz="2400" b="0" i="0" dirty="0">
                <a:solidFill>
                  <a:srgbClr val="C00000"/>
                </a:solidFill>
                <a:effectLst/>
                <a:latin typeface="Amasis MT Pro Medium" panose="02040604050005020304" pitchFamily="18" charset="0"/>
              </a:rPr>
              <a:t> is a specialized form of </a:t>
            </a:r>
            <a:r>
              <a:rPr lang="en-US" altLang="ja-JP" sz="2400" b="1" i="0" u="sng" dirty="0">
                <a:solidFill>
                  <a:srgbClr val="002060"/>
                </a:solidFill>
                <a:effectLst/>
                <a:latin typeface="Amasis MT Pro Medium" panose="02040604050005020304" pitchFamily="18" charset="0"/>
              </a:rPr>
              <a:t>multi-layered fullerene nano-carbon </a:t>
            </a:r>
            <a:r>
              <a:rPr lang="en-US" altLang="ja-JP" sz="2400" b="0" i="0" dirty="0">
                <a:solidFill>
                  <a:srgbClr val="C00000"/>
                </a:solidFill>
                <a:effectLst/>
                <a:latin typeface="Amasis MT Pro Medium" panose="02040604050005020304" pitchFamily="18" charset="0"/>
              </a:rPr>
              <a:t>structures that act as a powerful antioxidant.</a:t>
            </a:r>
            <a:endParaRPr lang="ja-JP" altLang="en-US" sz="2400" dirty="0">
              <a:solidFill>
                <a:srgbClr val="C00000"/>
              </a:solidFill>
              <a:latin typeface="Amasis MT Pro Medium" panose="02040604050005020304" pitchFamily="18" charset="0"/>
            </a:endParaRPr>
          </a:p>
        </p:txBody>
      </p:sp>
      <p:sp>
        <p:nvSpPr>
          <p:cNvPr id="10" name="テキスト ボックス 9">
            <a:extLst>
              <a:ext uri="{FF2B5EF4-FFF2-40B4-BE49-F238E27FC236}">
                <a16:creationId xmlns:a16="http://schemas.microsoft.com/office/drawing/2014/main" id="{FCB5EC26-B8A5-B8D3-3CDC-0D2ECCE2C8CD}"/>
              </a:ext>
            </a:extLst>
          </p:cNvPr>
          <p:cNvSpPr txBox="1"/>
          <p:nvPr/>
        </p:nvSpPr>
        <p:spPr>
          <a:xfrm>
            <a:off x="2553999" y="6550223"/>
            <a:ext cx="7104783" cy="307777"/>
          </a:xfrm>
          <a:prstGeom prst="rect">
            <a:avLst/>
          </a:prstGeom>
          <a:noFill/>
        </p:spPr>
        <p:txBody>
          <a:bodyPr wrap="square">
            <a:spAutoFit/>
          </a:bodyPr>
          <a:lstStyle/>
          <a:p>
            <a:r>
              <a:rPr lang="ja-JP" altLang="en-US" sz="1400" dirty="0">
                <a:latin typeface="Amasis MT Pro Black" panose="02040A04050005020304" pitchFamily="18" charset="0"/>
              </a:rPr>
              <a:t>（出所）</a:t>
            </a:r>
            <a:r>
              <a:rPr lang="en-US" altLang="ja-JP" sz="1400" dirty="0">
                <a:latin typeface="Amasis MT Pro Black" panose="02040A04050005020304" pitchFamily="18" charset="0"/>
              </a:rPr>
              <a:t>https://shop.davidwolfe.com/products/supercharged-c60%C2%AE</a:t>
            </a:r>
            <a:endParaRPr lang="ja-JP" altLang="en-US" sz="1400" dirty="0">
              <a:latin typeface="Amasis MT Pro Black" panose="02040A04050005020304" pitchFamily="18" charset="0"/>
            </a:endParaRPr>
          </a:p>
        </p:txBody>
      </p:sp>
      <p:pic>
        <p:nvPicPr>
          <p:cNvPr id="1026" name="Picture 2" descr="David Wolfe Shop">
            <a:extLst>
              <a:ext uri="{FF2B5EF4-FFF2-40B4-BE49-F238E27FC236}">
                <a16:creationId xmlns:a16="http://schemas.microsoft.com/office/drawing/2014/main" id="{15C7E7E6-0975-14B5-8381-D3E0CC695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709" y="636948"/>
            <a:ext cx="3429000" cy="101917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00015A81-35D9-C68B-57FF-6F82562BD0A5}"/>
              </a:ext>
            </a:extLst>
          </p:cNvPr>
          <p:cNvSpPr txBox="1"/>
          <p:nvPr/>
        </p:nvSpPr>
        <p:spPr>
          <a:xfrm rot="19731245">
            <a:off x="58041" y="1658820"/>
            <a:ext cx="1743964" cy="523220"/>
          </a:xfrm>
          <a:prstGeom prst="rect">
            <a:avLst/>
          </a:prstGeom>
          <a:noFill/>
        </p:spPr>
        <p:txBody>
          <a:bodyPr wrap="square" rtlCol="0">
            <a:spAutoFit/>
          </a:bodyPr>
          <a:lstStyle/>
          <a:p>
            <a:r>
              <a:rPr kumimoji="1" lang="en-US" altLang="ja-JP" sz="2800" dirty="0">
                <a:latin typeface="Amasis MT Pro Black" panose="02040A04050005020304" pitchFamily="18" charset="0"/>
              </a:rPr>
              <a:t>222</a:t>
            </a:r>
            <a:r>
              <a:rPr lang="en-US" altLang="ja-JP" sz="2800" dirty="0">
                <a:latin typeface="Amasis MT Pro Black" panose="02040A04050005020304" pitchFamily="18" charset="0"/>
              </a:rPr>
              <a:t>US</a:t>
            </a:r>
            <a:r>
              <a:rPr lang="ja-JP" altLang="en-US" sz="2800" dirty="0">
                <a:latin typeface="Amasis MT Pro Black" panose="02040A04050005020304" pitchFamily="18" charset="0"/>
              </a:rPr>
              <a:t>㌦</a:t>
            </a:r>
            <a:endParaRPr kumimoji="1" lang="ja-JP" altLang="en-US" sz="2800" dirty="0">
              <a:latin typeface="Amasis MT Pro Black" panose="02040A04050005020304" pitchFamily="18" charset="0"/>
            </a:endParaRPr>
          </a:p>
        </p:txBody>
      </p:sp>
      <p:sp>
        <p:nvSpPr>
          <p:cNvPr id="2" name="テキスト ボックス 1">
            <a:extLst>
              <a:ext uri="{FF2B5EF4-FFF2-40B4-BE49-F238E27FC236}">
                <a16:creationId xmlns:a16="http://schemas.microsoft.com/office/drawing/2014/main" id="{DCF05917-8942-4E3A-9F1A-0E008F79A3A9}"/>
              </a:ext>
            </a:extLst>
          </p:cNvPr>
          <p:cNvSpPr txBox="1"/>
          <p:nvPr/>
        </p:nvSpPr>
        <p:spPr>
          <a:xfrm>
            <a:off x="4520980" y="83976"/>
            <a:ext cx="5780015" cy="523220"/>
          </a:xfrm>
          <a:prstGeom prst="rect">
            <a:avLst/>
          </a:prstGeom>
          <a:noFill/>
        </p:spPr>
        <p:txBody>
          <a:bodyPr wrap="square" rtlCol="0">
            <a:spAutoFit/>
          </a:bodyPr>
          <a:lstStyle/>
          <a:p>
            <a:pPr algn="ctr"/>
            <a:r>
              <a:rPr kumimoji="1" lang="ja-JP" altLang="en-US" sz="2800" b="1" dirty="0">
                <a:latin typeface="BIZ UDPゴシック" panose="020B0400000000000000" pitchFamily="50" charset="-128"/>
                <a:ea typeface="BIZ UDPゴシック" panose="020B0400000000000000" pitchFamily="50" charset="-128"/>
              </a:rPr>
              <a:t>カーボンオニオンは健康サプリ？</a:t>
            </a:r>
          </a:p>
        </p:txBody>
      </p:sp>
      <p:sp>
        <p:nvSpPr>
          <p:cNvPr id="4" name="テキスト ボックス 3">
            <a:extLst>
              <a:ext uri="{FF2B5EF4-FFF2-40B4-BE49-F238E27FC236}">
                <a16:creationId xmlns:a16="http://schemas.microsoft.com/office/drawing/2014/main" id="{CA40C1FE-C8F4-491A-8D43-B2EAB8A77F6A}"/>
              </a:ext>
            </a:extLst>
          </p:cNvPr>
          <p:cNvSpPr txBox="1"/>
          <p:nvPr/>
        </p:nvSpPr>
        <p:spPr>
          <a:xfrm rot="1273532">
            <a:off x="9584178" y="1113557"/>
            <a:ext cx="2090057" cy="369332"/>
          </a:xfrm>
          <a:custGeom>
            <a:avLst/>
            <a:gdLst>
              <a:gd name="connsiteX0" fmla="*/ 0 w 2090057"/>
              <a:gd name="connsiteY0" fmla="*/ 0 h 369332"/>
              <a:gd name="connsiteX1" fmla="*/ 480713 w 2090057"/>
              <a:gd name="connsiteY1" fmla="*/ 0 h 369332"/>
              <a:gd name="connsiteX2" fmla="*/ 1003227 w 2090057"/>
              <a:gd name="connsiteY2" fmla="*/ 0 h 369332"/>
              <a:gd name="connsiteX3" fmla="*/ 1546642 w 2090057"/>
              <a:gd name="connsiteY3" fmla="*/ 0 h 369332"/>
              <a:gd name="connsiteX4" fmla="*/ 2090057 w 2090057"/>
              <a:gd name="connsiteY4" fmla="*/ 0 h 369332"/>
              <a:gd name="connsiteX5" fmla="*/ 2090057 w 2090057"/>
              <a:gd name="connsiteY5" fmla="*/ 369332 h 369332"/>
              <a:gd name="connsiteX6" fmla="*/ 1567543 w 2090057"/>
              <a:gd name="connsiteY6" fmla="*/ 369332 h 369332"/>
              <a:gd name="connsiteX7" fmla="*/ 1086830 w 2090057"/>
              <a:gd name="connsiteY7" fmla="*/ 369332 h 369332"/>
              <a:gd name="connsiteX8" fmla="*/ 543415 w 2090057"/>
              <a:gd name="connsiteY8" fmla="*/ 369332 h 369332"/>
              <a:gd name="connsiteX9" fmla="*/ 0 w 2090057"/>
              <a:gd name="connsiteY9" fmla="*/ 369332 h 369332"/>
              <a:gd name="connsiteX10" fmla="*/ 0 w 2090057"/>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57" h="369332" fill="none" extrusionOk="0">
                <a:moveTo>
                  <a:pt x="0" y="0"/>
                </a:moveTo>
                <a:cubicBezTo>
                  <a:pt x="173736" y="-33734"/>
                  <a:pt x="269324" y="22809"/>
                  <a:pt x="480713" y="0"/>
                </a:cubicBezTo>
                <a:cubicBezTo>
                  <a:pt x="692102" y="-22809"/>
                  <a:pt x="854074" y="52909"/>
                  <a:pt x="1003227" y="0"/>
                </a:cubicBezTo>
                <a:cubicBezTo>
                  <a:pt x="1152380" y="-52909"/>
                  <a:pt x="1392737" y="49217"/>
                  <a:pt x="1546642" y="0"/>
                </a:cubicBezTo>
                <a:cubicBezTo>
                  <a:pt x="1700547" y="-49217"/>
                  <a:pt x="1858505" y="34208"/>
                  <a:pt x="2090057" y="0"/>
                </a:cubicBezTo>
                <a:cubicBezTo>
                  <a:pt x="2094395" y="172839"/>
                  <a:pt x="2086536" y="217704"/>
                  <a:pt x="2090057" y="369332"/>
                </a:cubicBezTo>
                <a:cubicBezTo>
                  <a:pt x="1979930" y="423569"/>
                  <a:pt x="1741330" y="351859"/>
                  <a:pt x="1567543" y="369332"/>
                </a:cubicBezTo>
                <a:cubicBezTo>
                  <a:pt x="1393756" y="386805"/>
                  <a:pt x="1250782" y="336155"/>
                  <a:pt x="1086830" y="369332"/>
                </a:cubicBezTo>
                <a:cubicBezTo>
                  <a:pt x="922878" y="402509"/>
                  <a:pt x="653388" y="319923"/>
                  <a:pt x="543415" y="369332"/>
                </a:cubicBezTo>
                <a:cubicBezTo>
                  <a:pt x="433443" y="418741"/>
                  <a:pt x="133684" y="342769"/>
                  <a:pt x="0" y="369332"/>
                </a:cubicBezTo>
                <a:cubicBezTo>
                  <a:pt x="-11241" y="195130"/>
                  <a:pt x="384" y="116313"/>
                  <a:pt x="0" y="0"/>
                </a:cubicBezTo>
                <a:close/>
              </a:path>
              <a:path w="2090057" h="369332" stroke="0" extrusionOk="0">
                <a:moveTo>
                  <a:pt x="0" y="0"/>
                </a:moveTo>
                <a:cubicBezTo>
                  <a:pt x="142024" y="-37683"/>
                  <a:pt x="258141" y="17764"/>
                  <a:pt x="480713" y="0"/>
                </a:cubicBezTo>
                <a:cubicBezTo>
                  <a:pt x="703285" y="-17764"/>
                  <a:pt x="891071" y="46278"/>
                  <a:pt x="1045029" y="0"/>
                </a:cubicBezTo>
                <a:cubicBezTo>
                  <a:pt x="1198987" y="-46278"/>
                  <a:pt x="1372968" y="42088"/>
                  <a:pt x="1525742" y="0"/>
                </a:cubicBezTo>
                <a:cubicBezTo>
                  <a:pt x="1678516" y="-42088"/>
                  <a:pt x="1870035" y="11878"/>
                  <a:pt x="2090057" y="0"/>
                </a:cubicBezTo>
                <a:cubicBezTo>
                  <a:pt x="2095178" y="86797"/>
                  <a:pt x="2048635" y="202212"/>
                  <a:pt x="2090057" y="369332"/>
                </a:cubicBezTo>
                <a:cubicBezTo>
                  <a:pt x="1892849" y="374586"/>
                  <a:pt x="1657668" y="356823"/>
                  <a:pt x="1546642" y="369332"/>
                </a:cubicBezTo>
                <a:cubicBezTo>
                  <a:pt x="1435617" y="381841"/>
                  <a:pt x="1244421" y="328397"/>
                  <a:pt x="1003227" y="369332"/>
                </a:cubicBezTo>
                <a:cubicBezTo>
                  <a:pt x="762034" y="410267"/>
                  <a:pt x="620039" y="340193"/>
                  <a:pt x="459813" y="369332"/>
                </a:cubicBezTo>
                <a:cubicBezTo>
                  <a:pt x="299587" y="398471"/>
                  <a:pt x="215999" y="340995"/>
                  <a:pt x="0" y="369332"/>
                </a:cubicBezTo>
                <a:cubicBezTo>
                  <a:pt x="-1290" y="211791"/>
                  <a:pt x="4571" y="135899"/>
                  <a:pt x="0" y="0"/>
                </a:cubicBezTo>
                <a:close/>
              </a:path>
            </a:pathLst>
          </a:custGeom>
          <a:solidFill>
            <a:srgbClr val="FFC000"/>
          </a:solidFill>
          <a:ln>
            <a:solidFill>
              <a:schemeClr val="tx1"/>
            </a:solidFill>
            <a:extLst>
              <a:ext uri="{C807C97D-BFC1-408E-A445-0C87EB9F89A2}">
                <ask:lineSketchStyleProps xmlns:ask="http://schemas.microsoft.com/office/drawing/2018/sketchyshapes" sd="97052858">
                  <a:prstGeom prst="rect">
                    <a:avLst/>
                  </a:prstGeom>
                  <ask:type>
                    <ask:lineSketchScribble/>
                  </ask:type>
                </ask:lineSketchStyleProps>
              </a:ext>
            </a:extLst>
          </a:ln>
          <a:effectLst>
            <a:glow rad="228600">
              <a:schemeClr val="accent2">
                <a:satMod val="175000"/>
                <a:alpha val="40000"/>
              </a:schemeClr>
            </a:glow>
          </a:effectLst>
        </p:spPr>
        <p:txBody>
          <a:bodyPr wrap="square" rtlCol="0">
            <a:spAutoFit/>
          </a:bodyPr>
          <a:lstStyle/>
          <a:p>
            <a:pPr algn="ctr"/>
            <a:r>
              <a:rPr kumimoji="1" lang="ja-JP" altLang="en-US" b="1" dirty="0">
                <a:latin typeface="BIZ UDPゴシック" panose="020B0400000000000000" pitchFamily="50" charset="-128"/>
                <a:ea typeface="BIZ UDPゴシック" panose="020B0400000000000000" pitchFamily="50" charset="-128"/>
              </a:rPr>
              <a:t>体内毒素を排出</a:t>
            </a:r>
          </a:p>
        </p:txBody>
      </p:sp>
    </p:spTree>
    <p:extLst>
      <p:ext uri="{BB962C8B-B14F-4D97-AF65-F5344CB8AC3E}">
        <p14:creationId xmlns:p14="http://schemas.microsoft.com/office/powerpoint/2010/main" val="3846762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7">
            <a:extLst>
              <a:ext uri="{FF2B5EF4-FFF2-40B4-BE49-F238E27FC236}">
                <a16:creationId xmlns:a16="http://schemas.microsoft.com/office/drawing/2014/main" id="{14402452-0CC6-4425-80A5-1C14CBCCD4FC}"/>
              </a:ext>
            </a:extLst>
          </p:cNvPr>
          <p:cNvSpPr/>
          <p:nvPr/>
        </p:nvSpPr>
        <p:spPr>
          <a:xfrm>
            <a:off x="5255290" y="4496638"/>
            <a:ext cx="1655717" cy="1827962"/>
          </a:xfrm>
          <a:prstGeom prst="rect">
            <a:avLst/>
          </a:prstGeom>
          <a:blipFill>
            <a:blip r:embed="rId2" cstate="print"/>
            <a:stretch>
              <a:fillRect/>
            </a:stretch>
          </a:blipFill>
        </p:spPr>
        <p:txBody>
          <a:bodyPr wrap="square" lIns="0" tIns="0" rIns="0" bIns="0" rtlCol="0"/>
          <a:lstStyle/>
          <a:p>
            <a:endParaRPr/>
          </a:p>
        </p:txBody>
      </p:sp>
      <p:sp>
        <p:nvSpPr>
          <p:cNvPr id="8" name="object 16">
            <a:extLst>
              <a:ext uri="{FF2B5EF4-FFF2-40B4-BE49-F238E27FC236}">
                <a16:creationId xmlns:a16="http://schemas.microsoft.com/office/drawing/2014/main" id="{0F032374-D83F-4C65-8C90-0B92B5AF3B84}"/>
              </a:ext>
            </a:extLst>
          </p:cNvPr>
          <p:cNvSpPr/>
          <p:nvPr/>
        </p:nvSpPr>
        <p:spPr>
          <a:xfrm>
            <a:off x="5255290" y="2250832"/>
            <a:ext cx="1818752" cy="1949381"/>
          </a:xfrm>
          <a:prstGeom prst="rect">
            <a:avLst/>
          </a:prstGeom>
          <a:blipFill>
            <a:blip r:embed="rId3" cstate="print"/>
            <a:stretch>
              <a:fillRect/>
            </a:stretch>
          </a:blipFill>
        </p:spPr>
        <p:txBody>
          <a:bodyPr wrap="square" lIns="0" tIns="0" rIns="0" bIns="0" rtlCol="0"/>
          <a:lstStyle/>
          <a:p>
            <a:endParaRPr/>
          </a:p>
        </p:txBody>
      </p:sp>
      <p:sp>
        <p:nvSpPr>
          <p:cNvPr id="4" name="楕円 3">
            <a:extLst>
              <a:ext uri="{FF2B5EF4-FFF2-40B4-BE49-F238E27FC236}">
                <a16:creationId xmlns:a16="http://schemas.microsoft.com/office/drawing/2014/main" id="{EFD468D8-DFCB-43D0-A718-92FCD73C695D}"/>
              </a:ext>
            </a:extLst>
          </p:cNvPr>
          <p:cNvSpPr/>
          <p:nvPr/>
        </p:nvSpPr>
        <p:spPr>
          <a:xfrm>
            <a:off x="612951" y="1998661"/>
            <a:ext cx="3245617" cy="3135086"/>
          </a:xfrm>
          <a:prstGeom prst="ellipse">
            <a:avLst/>
          </a:prstGeom>
          <a:solidFill>
            <a:schemeClr val="accent2">
              <a:lumMod val="50000"/>
            </a:schemeClr>
          </a:solidFill>
          <a:ln>
            <a:noFill/>
          </a:ln>
          <a:effectLst>
            <a:glow rad="228600">
              <a:schemeClr val="accent3">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latin typeface="BIZ UDPゴシック" panose="020B0400000000000000" pitchFamily="50" charset="-128"/>
                <a:ea typeface="BIZ UDPゴシック" panose="020B0400000000000000" pitchFamily="50" charset="-128"/>
              </a:rPr>
              <a:t>廃棄</a:t>
            </a:r>
            <a:endParaRPr kumimoji="1" lang="en-US" altLang="ja-JP" sz="4000" dirty="0">
              <a:latin typeface="BIZ UDPゴシック" panose="020B0400000000000000" pitchFamily="50" charset="-128"/>
              <a:ea typeface="BIZ UDPゴシック" panose="020B0400000000000000" pitchFamily="50" charset="-128"/>
            </a:endParaRPr>
          </a:p>
          <a:p>
            <a:pPr algn="ctr"/>
            <a:r>
              <a:rPr kumimoji="1" lang="ja-JP" altLang="en-US" sz="4000" dirty="0">
                <a:latin typeface="BIZ UDPゴシック" panose="020B0400000000000000" pitchFamily="50" charset="-128"/>
                <a:ea typeface="BIZ UDPゴシック" panose="020B0400000000000000" pitchFamily="50" charset="-128"/>
              </a:rPr>
              <a:t>プラスチック</a:t>
            </a:r>
          </a:p>
        </p:txBody>
      </p:sp>
      <p:sp>
        <p:nvSpPr>
          <p:cNvPr id="5" name="矢印: 右 4">
            <a:extLst>
              <a:ext uri="{FF2B5EF4-FFF2-40B4-BE49-F238E27FC236}">
                <a16:creationId xmlns:a16="http://schemas.microsoft.com/office/drawing/2014/main" id="{5F179389-00CF-4679-BBEB-2CCB5E5FB9FA}"/>
              </a:ext>
            </a:extLst>
          </p:cNvPr>
          <p:cNvSpPr/>
          <p:nvPr/>
        </p:nvSpPr>
        <p:spPr>
          <a:xfrm>
            <a:off x="4089681" y="3074796"/>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C250B25E-0261-4A49-B624-E7530E25E6B4}"/>
              </a:ext>
            </a:extLst>
          </p:cNvPr>
          <p:cNvSpPr/>
          <p:nvPr/>
        </p:nvSpPr>
        <p:spPr>
          <a:xfrm>
            <a:off x="7258264" y="3180301"/>
            <a:ext cx="1165609"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72E2E22-FC2B-4C8A-BA96-38B9D01107EE}"/>
              </a:ext>
            </a:extLst>
          </p:cNvPr>
          <p:cNvSpPr/>
          <p:nvPr/>
        </p:nvSpPr>
        <p:spPr>
          <a:xfrm>
            <a:off x="8556175" y="2215661"/>
            <a:ext cx="2843684" cy="2984359"/>
          </a:xfrm>
          <a:prstGeom prst="roundRect">
            <a:avLst/>
          </a:prstGeom>
          <a:solidFill>
            <a:srgbClr val="FFC00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tx1">
                    <a:lumMod val="95000"/>
                    <a:lumOff val="5000"/>
                  </a:schemeClr>
                </a:solidFill>
                <a:latin typeface="BIZ UDPゴシック" panose="020B0400000000000000" pitchFamily="50" charset="-128"/>
                <a:ea typeface="BIZ UDPゴシック" panose="020B0400000000000000" pitchFamily="50" charset="-128"/>
              </a:rPr>
              <a:t>グラフェン</a:t>
            </a:r>
          </a:p>
        </p:txBody>
      </p:sp>
      <p:pic>
        <p:nvPicPr>
          <p:cNvPr id="13" name="Picture 1">
            <a:extLst>
              <a:ext uri="{FF2B5EF4-FFF2-40B4-BE49-F238E27FC236}">
                <a16:creationId xmlns:a16="http://schemas.microsoft.com/office/drawing/2014/main" id="{D3F230C0-4324-4098-802C-03A47BEBF95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5454" y="1657980"/>
            <a:ext cx="1121143" cy="109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64521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4B4BA52571A3D4984ECFCB860F9D4E6" ma:contentTypeVersion="9" ma:contentTypeDescription="新しいドキュメントを作成します。" ma:contentTypeScope="" ma:versionID="f31f51aca3255cc6d9fc86a4a5999d92">
  <xsd:schema xmlns:xsd="http://www.w3.org/2001/XMLSchema" xmlns:xs="http://www.w3.org/2001/XMLSchema" xmlns:p="http://schemas.microsoft.com/office/2006/metadata/properties" xmlns:ns2="4dda5c40-5535-49ba-a1d9-7c13aebdb9b2" targetNamespace="http://schemas.microsoft.com/office/2006/metadata/properties" ma:root="true" ma:fieldsID="2b3c0190184ab92d418ceebc73bc5569" ns2:_="">
    <xsd:import namespace="4dda5c40-5535-49ba-a1d9-7c13aebdb9b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a5c40-5535-49ba-a1d9-7c13aebdb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4d38eeb2-196a-4034-a10a-62d7248b04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4CF97-22A9-4A41-9193-EC9C1DCD3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a5c40-5535-49ba-a1d9-7c13aebdb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704466-96D9-4519-A38B-7436D4BD89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44000</TotalTime>
  <Words>3862</Words>
  <Application>Microsoft Office PowerPoint</Application>
  <PresentationFormat>ワイド画面</PresentationFormat>
  <Paragraphs>433</Paragraphs>
  <Slides>47</Slides>
  <Notes>3</Notes>
  <HiddenSlides>0</HiddenSlides>
  <MMClips>0</MMClips>
  <ScaleCrop>false</ScaleCrop>
  <HeadingPairs>
    <vt:vector size="6" baseType="variant">
      <vt:variant>
        <vt:lpstr>使用されているフォント</vt:lpstr>
      </vt:variant>
      <vt:variant>
        <vt:i4>27</vt:i4>
      </vt:variant>
      <vt:variant>
        <vt:lpstr>テーマ</vt:lpstr>
      </vt:variant>
      <vt:variant>
        <vt:i4>1</vt:i4>
      </vt:variant>
      <vt:variant>
        <vt:lpstr>スライド タイトル</vt:lpstr>
      </vt:variant>
      <vt:variant>
        <vt:i4>47</vt:i4>
      </vt:variant>
    </vt:vector>
  </HeadingPairs>
  <TitlesOfParts>
    <vt:vector size="75" baseType="lpstr">
      <vt:lpstr>BIZ UDPゴシック</vt:lpstr>
      <vt:lpstr>BIZ UDP明朝 Medium</vt:lpstr>
      <vt:lpstr>BIZ UDゴシック</vt:lpstr>
      <vt:lpstr>HGP創英ﾌﾟﾚｾﾞﾝｽEB</vt:lpstr>
      <vt:lpstr>HG創英ﾌﾟﾚｾﾞﾝｽEB</vt:lpstr>
      <vt:lpstr>HG創英角ｺﾞｼｯｸUB</vt:lpstr>
      <vt:lpstr>Meiryo UI</vt:lpstr>
      <vt:lpstr>UD デジタル 教科書体 N-B</vt:lpstr>
      <vt:lpstr>UD Digi Kyokasho NK-B</vt:lpstr>
      <vt:lpstr>UD Digi Kyokasho NK-B</vt:lpstr>
      <vt:lpstr>UD デジタル 教科書体 NK-R</vt:lpstr>
      <vt:lpstr>UD デジタル 教科書体 NP-B</vt:lpstr>
      <vt:lpstr>UD デジタル 教科書体 NP-B</vt:lpstr>
      <vt:lpstr>Yet R</vt:lpstr>
      <vt:lpstr>Yu Gothic UI Semilight</vt:lpstr>
      <vt:lpstr>メイリオ</vt:lpstr>
      <vt:lpstr>游ゴシック</vt:lpstr>
      <vt:lpstr>游ゴシック Light</vt:lpstr>
      <vt:lpstr>Amasis MT Pro Black</vt:lpstr>
      <vt:lpstr>Amasis MT Pro Light</vt:lpstr>
      <vt:lpstr>Amasis MT Pro Medium</vt:lpstr>
      <vt:lpstr>Arial</vt:lpstr>
      <vt:lpstr>Cooper Black</vt:lpstr>
      <vt:lpstr>Lato</vt:lpstr>
      <vt:lpstr>Mongolian Baiti</vt:lpstr>
      <vt:lpstr>Open Sans</vt:lpstr>
      <vt:lpstr>Stencil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廃材をアップサイクルして鋼鉄より硬い「超硬木材」を生産 木材からリグニンを除去！</vt:lpstr>
      <vt:lpstr> 高層建築物等の木造化に資する等方性断面部材の開発 （参考）森林吸収源を巡る欧米諸国の動き</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おわり</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裕</dc:creator>
  <cp:lastModifiedBy>Abe,YutakaTKZIM</cp:lastModifiedBy>
  <cp:revision>180</cp:revision>
  <cp:lastPrinted>2023-02-05T23:46:47Z</cp:lastPrinted>
  <dcterms:created xsi:type="dcterms:W3CDTF">2022-08-09T21:58:50Z</dcterms:created>
  <dcterms:modified xsi:type="dcterms:W3CDTF">2023-05-19T07:35:07Z</dcterms:modified>
</cp:coreProperties>
</file>